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93" r:id="rId3"/>
    <p:sldId id="292" r:id="rId4"/>
    <p:sldId id="297" r:id="rId5"/>
    <p:sldId id="298" r:id="rId6"/>
    <p:sldId id="299" r:id="rId7"/>
    <p:sldId id="300" r:id="rId8"/>
    <p:sldId id="302" r:id="rId9"/>
    <p:sldId id="303" r:id="rId10"/>
    <p:sldId id="289" r:id="rId11"/>
    <p:sldId id="272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90" r:id="rId21"/>
    <p:sldId id="284" r:id="rId22"/>
    <p:sldId id="285" r:id="rId23"/>
    <p:sldId id="286" r:id="rId24"/>
    <p:sldId id="287" r:id="rId25"/>
    <p:sldId id="304" r:id="rId26"/>
    <p:sldId id="305" r:id="rId27"/>
    <p:sldId id="256" r:id="rId28"/>
    <p:sldId id="301" r:id="rId29"/>
    <p:sldId id="295" r:id="rId30"/>
    <p:sldId id="29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1A7085-143E-405F-ACE8-8B7C76BD75A3}" type="doc">
      <dgm:prSet loTypeId="urn:microsoft.com/office/officeart/2005/8/layout/cycle3" loCatId="cycle" qsTypeId="urn:microsoft.com/office/officeart/2005/8/quickstyle/3d1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29B56049-798F-483E-B48B-773DE1A6E962}">
      <dgm:prSet phldrT="[Текст]"/>
      <dgm:spPr/>
      <dgm:t>
        <a:bodyPr/>
        <a:lstStyle/>
        <a:p>
          <a:r>
            <a:rPr lang="ru-RU" dirty="0" smtClean="0"/>
            <a:t>инструмент реализации стратегии образования в меняющемся мире</a:t>
          </a:r>
          <a:endParaRPr lang="ru-RU" dirty="0"/>
        </a:p>
      </dgm:t>
    </dgm:pt>
    <dgm:pt modelId="{ABE3C8D2-630D-411B-931C-79A78C612723}" type="parTrans" cxnId="{1068B5DE-0563-43C8-879A-31702D2386BF}">
      <dgm:prSet/>
      <dgm:spPr/>
      <dgm:t>
        <a:bodyPr/>
        <a:lstStyle/>
        <a:p>
          <a:endParaRPr lang="ru-RU"/>
        </a:p>
      </dgm:t>
    </dgm:pt>
    <dgm:pt modelId="{CEA34603-3B3E-4A0C-B283-366F80B56103}" type="sibTrans" cxnId="{1068B5DE-0563-43C8-879A-31702D2386BF}">
      <dgm:prSet/>
      <dgm:spPr/>
      <dgm:t>
        <a:bodyPr/>
        <a:lstStyle/>
        <a:p>
          <a:endParaRPr lang="ru-RU"/>
        </a:p>
      </dgm:t>
    </dgm:pt>
    <dgm:pt modelId="{315FCAAE-E79F-4D29-822C-C1E72BF75708}">
      <dgm:prSet phldrT="[Текст]"/>
      <dgm:spPr/>
      <dgm:t>
        <a:bodyPr/>
        <a:lstStyle/>
        <a:p>
          <a:r>
            <a:rPr lang="ru-RU" dirty="0" smtClean="0"/>
            <a:t>инструмент повышения качества образования и выхода отечественного образования на международный уровень</a:t>
          </a:r>
          <a:endParaRPr lang="ru-RU" dirty="0"/>
        </a:p>
      </dgm:t>
    </dgm:pt>
    <dgm:pt modelId="{59961916-D414-475C-80B5-6665E26B4C29}" type="parTrans" cxnId="{1C1B4544-FD6B-4DB8-8D91-8B4B0861ADD4}">
      <dgm:prSet/>
      <dgm:spPr/>
      <dgm:t>
        <a:bodyPr/>
        <a:lstStyle/>
        <a:p>
          <a:endParaRPr lang="ru-RU"/>
        </a:p>
      </dgm:t>
    </dgm:pt>
    <dgm:pt modelId="{2B3CE8AB-6C59-45C2-AAE7-ABE22B2D0DE6}" type="sibTrans" cxnId="{1C1B4544-FD6B-4DB8-8D91-8B4B0861ADD4}">
      <dgm:prSet/>
      <dgm:spPr/>
      <dgm:t>
        <a:bodyPr/>
        <a:lstStyle/>
        <a:p>
          <a:endParaRPr lang="ru-RU"/>
        </a:p>
      </dgm:t>
    </dgm:pt>
    <dgm:pt modelId="{C2604D88-CDC9-4240-BCEB-AC3BBF2A6B27}">
      <dgm:prSet phldrT="[Текст]"/>
      <dgm:spPr/>
      <dgm:t>
        <a:bodyPr/>
        <a:lstStyle/>
        <a:p>
          <a:r>
            <a:rPr lang="ru-RU" dirty="0" smtClean="0"/>
            <a:t>объективный измеритель квалификации педагога</a:t>
          </a:r>
          <a:endParaRPr lang="ru-RU" dirty="0"/>
        </a:p>
      </dgm:t>
    </dgm:pt>
    <dgm:pt modelId="{DB880FA4-C86F-40A8-BFFF-2912EA74140C}" type="parTrans" cxnId="{5408FF28-6E16-4908-9CFE-A2D1182956B9}">
      <dgm:prSet/>
      <dgm:spPr/>
      <dgm:t>
        <a:bodyPr/>
        <a:lstStyle/>
        <a:p>
          <a:endParaRPr lang="ru-RU"/>
        </a:p>
      </dgm:t>
    </dgm:pt>
    <dgm:pt modelId="{902D1635-B975-458E-B846-48368C64CE06}" type="sibTrans" cxnId="{5408FF28-6E16-4908-9CFE-A2D1182956B9}">
      <dgm:prSet/>
      <dgm:spPr/>
      <dgm:t>
        <a:bodyPr/>
        <a:lstStyle/>
        <a:p>
          <a:endParaRPr lang="ru-RU"/>
        </a:p>
      </dgm:t>
    </dgm:pt>
    <dgm:pt modelId="{55071A10-599E-4E36-86DF-7F841772988C}">
      <dgm:prSet phldrT="[Текст]"/>
      <dgm:spPr/>
      <dgm:t>
        <a:bodyPr/>
        <a:lstStyle/>
        <a:p>
          <a:r>
            <a:rPr lang="ru-RU" dirty="0" smtClean="0"/>
            <a:t>средство отбора педагогических кадров в учреждения образования</a:t>
          </a:r>
          <a:endParaRPr lang="ru-RU" dirty="0"/>
        </a:p>
      </dgm:t>
    </dgm:pt>
    <dgm:pt modelId="{013D7875-E347-48FF-BD5B-C57343A8210B}" type="parTrans" cxnId="{F29EA830-5000-430A-BDB3-35ED8213535B}">
      <dgm:prSet/>
      <dgm:spPr/>
      <dgm:t>
        <a:bodyPr/>
        <a:lstStyle/>
        <a:p>
          <a:endParaRPr lang="ru-RU"/>
        </a:p>
      </dgm:t>
    </dgm:pt>
    <dgm:pt modelId="{87EAE50A-654C-4DD9-AF1B-28CC5D5E25B4}" type="sibTrans" cxnId="{F29EA830-5000-430A-BDB3-35ED8213535B}">
      <dgm:prSet/>
      <dgm:spPr/>
      <dgm:t>
        <a:bodyPr/>
        <a:lstStyle/>
        <a:p>
          <a:endParaRPr lang="ru-RU"/>
        </a:p>
      </dgm:t>
    </dgm:pt>
    <dgm:pt modelId="{CCE798B8-B00C-45A1-8E93-3A886B98C676}">
      <dgm:prSet phldrT="[Текст]"/>
      <dgm:spPr/>
      <dgm:t>
        <a:bodyPr/>
        <a:lstStyle/>
        <a:p>
          <a:r>
            <a:rPr lang="ru-RU" dirty="0" smtClean="0"/>
            <a:t>основа для формирования трудового договора, фиксирующего отношения между работником и работодателем</a:t>
          </a:r>
          <a:endParaRPr lang="ru-RU" dirty="0"/>
        </a:p>
      </dgm:t>
    </dgm:pt>
    <dgm:pt modelId="{40F638A7-7684-46FA-8540-F293383DA5B0}" type="parTrans" cxnId="{31ACDFB7-51F6-40A7-9A02-BE8953AA15F8}">
      <dgm:prSet/>
      <dgm:spPr/>
      <dgm:t>
        <a:bodyPr/>
        <a:lstStyle/>
        <a:p>
          <a:endParaRPr lang="ru-RU"/>
        </a:p>
      </dgm:t>
    </dgm:pt>
    <dgm:pt modelId="{16B15309-5DE6-467C-B517-E9BF699BB938}" type="sibTrans" cxnId="{31ACDFB7-51F6-40A7-9A02-BE8953AA15F8}">
      <dgm:prSet/>
      <dgm:spPr/>
      <dgm:t>
        <a:bodyPr/>
        <a:lstStyle/>
        <a:p>
          <a:endParaRPr lang="ru-RU"/>
        </a:p>
      </dgm:t>
    </dgm:pt>
    <dgm:pt modelId="{0D417FAB-1E94-49C1-B684-DB967C1B62A2}" type="pres">
      <dgm:prSet presAssocID="{CA1A7085-143E-405F-ACE8-8B7C76BD75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0E3BD-0584-4A16-B323-0778783A1C41}" type="pres">
      <dgm:prSet presAssocID="{CA1A7085-143E-405F-ACE8-8B7C76BD75A3}" presName="cycle" presStyleCnt="0"/>
      <dgm:spPr/>
    </dgm:pt>
    <dgm:pt modelId="{9A36466E-C696-47B9-8F31-A0A604A1307C}" type="pres">
      <dgm:prSet presAssocID="{29B56049-798F-483E-B48B-773DE1A6E962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9A623-D978-498A-9CA6-D80767DBA548}" type="pres">
      <dgm:prSet presAssocID="{CEA34603-3B3E-4A0C-B283-366F80B56103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AEA9858C-DD4B-4938-B9EE-D37034F46F20}" type="pres">
      <dgm:prSet presAssocID="{315FCAAE-E79F-4D29-822C-C1E72BF75708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48F25-7323-45A4-A07E-CE46A2A6FCED}" type="pres">
      <dgm:prSet presAssocID="{C2604D88-CDC9-4240-BCEB-AC3BBF2A6B27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8F637-B7BA-4322-920E-E288A9D96BA3}" type="pres">
      <dgm:prSet presAssocID="{55071A10-599E-4E36-86DF-7F841772988C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8E107-106C-49CA-B8D1-20BD59A70D90}" type="pres">
      <dgm:prSet presAssocID="{CCE798B8-B00C-45A1-8E93-3A886B98C67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4015E1-5E58-4AA0-96E6-41B1A4877F92}" type="presOf" srcId="{55071A10-599E-4E36-86DF-7F841772988C}" destId="{FCB8F637-B7BA-4322-920E-E288A9D96BA3}" srcOrd="0" destOrd="0" presId="urn:microsoft.com/office/officeart/2005/8/layout/cycle3"/>
    <dgm:cxn modelId="{1C7C5202-36E4-4D03-8DAF-1212AAE0A08C}" type="presOf" srcId="{C2604D88-CDC9-4240-BCEB-AC3BBF2A6B27}" destId="{B4148F25-7323-45A4-A07E-CE46A2A6FCED}" srcOrd="0" destOrd="0" presId="urn:microsoft.com/office/officeart/2005/8/layout/cycle3"/>
    <dgm:cxn modelId="{464CF0BA-5455-4E65-BD8C-3544AC479634}" type="presOf" srcId="{315FCAAE-E79F-4D29-822C-C1E72BF75708}" destId="{AEA9858C-DD4B-4938-B9EE-D37034F46F20}" srcOrd="0" destOrd="0" presId="urn:microsoft.com/office/officeart/2005/8/layout/cycle3"/>
    <dgm:cxn modelId="{789F3815-F6C7-4DB9-BB6E-BE8478F0846C}" type="presOf" srcId="{CEA34603-3B3E-4A0C-B283-366F80B56103}" destId="{9BF9A623-D978-498A-9CA6-D80767DBA548}" srcOrd="0" destOrd="0" presId="urn:microsoft.com/office/officeart/2005/8/layout/cycle3"/>
    <dgm:cxn modelId="{1C1B4544-FD6B-4DB8-8D91-8B4B0861ADD4}" srcId="{CA1A7085-143E-405F-ACE8-8B7C76BD75A3}" destId="{315FCAAE-E79F-4D29-822C-C1E72BF75708}" srcOrd="1" destOrd="0" parTransId="{59961916-D414-475C-80B5-6665E26B4C29}" sibTransId="{2B3CE8AB-6C59-45C2-AAE7-ABE22B2D0DE6}"/>
    <dgm:cxn modelId="{FCD3897C-0092-404A-8B5B-A8637FE1161F}" type="presOf" srcId="{CA1A7085-143E-405F-ACE8-8B7C76BD75A3}" destId="{0D417FAB-1E94-49C1-B684-DB967C1B62A2}" srcOrd="0" destOrd="0" presId="urn:microsoft.com/office/officeart/2005/8/layout/cycle3"/>
    <dgm:cxn modelId="{A98FB1BE-50C9-481B-9610-5F9AF4296A55}" type="presOf" srcId="{29B56049-798F-483E-B48B-773DE1A6E962}" destId="{9A36466E-C696-47B9-8F31-A0A604A1307C}" srcOrd="0" destOrd="0" presId="urn:microsoft.com/office/officeart/2005/8/layout/cycle3"/>
    <dgm:cxn modelId="{E5F24B20-4881-4943-A6EC-58623DF7CF9F}" type="presOf" srcId="{CCE798B8-B00C-45A1-8E93-3A886B98C676}" destId="{5198E107-106C-49CA-B8D1-20BD59A70D90}" srcOrd="0" destOrd="0" presId="urn:microsoft.com/office/officeart/2005/8/layout/cycle3"/>
    <dgm:cxn modelId="{1068B5DE-0563-43C8-879A-31702D2386BF}" srcId="{CA1A7085-143E-405F-ACE8-8B7C76BD75A3}" destId="{29B56049-798F-483E-B48B-773DE1A6E962}" srcOrd="0" destOrd="0" parTransId="{ABE3C8D2-630D-411B-931C-79A78C612723}" sibTransId="{CEA34603-3B3E-4A0C-B283-366F80B56103}"/>
    <dgm:cxn modelId="{5408FF28-6E16-4908-9CFE-A2D1182956B9}" srcId="{CA1A7085-143E-405F-ACE8-8B7C76BD75A3}" destId="{C2604D88-CDC9-4240-BCEB-AC3BBF2A6B27}" srcOrd="2" destOrd="0" parTransId="{DB880FA4-C86F-40A8-BFFF-2912EA74140C}" sibTransId="{902D1635-B975-458E-B846-48368C64CE06}"/>
    <dgm:cxn modelId="{31ACDFB7-51F6-40A7-9A02-BE8953AA15F8}" srcId="{CA1A7085-143E-405F-ACE8-8B7C76BD75A3}" destId="{CCE798B8-B00C-45A1-8E93-3A886B98C676}" srcOrd="4" destOrd="0" parTransId="{40F638A7-7684-46FA-8540-F293383DA5B0}" sibTransId="{16B15309-5DE6-467C-B517-E9BF699BB938}"/>
    <dgm:cxn modelId="{F29EA830-5000-430A-BDB3-35ED8213535B}" srcId="{CA1A7085-143E-405F-ACE8-8B7C76BD75A3}" destId="{55071A10-599E-4E36-86DF-7F841772988C}" srcOrd="3" destOrd="0" parTransId="{013D7875-E347-48FF-BD5B-C57343A8210B}" sibTransId="{87EAE50A-654C-4DD9-AF1B-28CC5D5E25B4}"/>
    <dgm:cxn modelId="{76070CDF-3AC4-4682-B4F9-BD1006762584}" type="presParOf" srcId="{0D417FAB-1E94-49C1-B684-DB967C1B62A2}" destId="{F080E3BD-0584-4A16-B323-0778783A1C41}" srcOrd="0" destOrd="0" presId="urn:microsoft.com/office/officeart/2005/8/layout/cycle3"/>
    <dgm:cxn modelId="{29466092-510A-48E4-9CA5-7E94BC796577}" type="presParOf" srcId="{F080E3BD-0584-4A16-B323-0778783A1C41}" destId="{9A36466E-C696-47B9-8F31-A0A604A1307C}" srcOrd="0" destOrd="0" presId="urn:microsoft.com/office/officeart/2005/8/layout/cycle3"/>
    <dgm:cxn modelId="{1E16EB29-C6A8-433C-8CC5-35417344BF74}" type="presParOf" srcId="{F080E3BD-0584-4A16-B323-0778783A1C41}" destId="{9BF9A623-D978-498A-9CA6-D80767DBA548}" srcOrd="1" destOrd="0" presId="urn:microsoft.com/office/officeart/2005/8/layout/cycle3"/>
    <dgm:cxn modelId="{FE0C91CF-54F7-4D5D-A831-2553263C312E}" type="presParOf" srcId="{F080E3BD-0584-4A16-B323-0778783A1C41}" destId="{AEA9858C-DD4B-4938-B9EE-D37034F46F20}" srcOrd="2" destOrd="0" presId="urn:microsoft.com/office/officeart/2005/8/layout/cycle3"/>
    <dgm:cxn modelId="{F29AA608-328A-454A-95A7-248FB17026CA}" type="presParOf" srcId="{F080E3BD-0584-4A16-B323-0778783A1C41}" destId="{B4148F25-7323-45A4-A07E-CE46A2A6FCED}" srcOrd="3" destOrd="0" presId="urn:microsoft.com/office/officeart/2005/8/layout/cycle3"/>
    <dgm:cxn modelId="{763C13B0-A565-4676-969E-9D5A64E77DD3}" type="presParOf" srcId="{F080E3BD-0584-4A16-B323-0778783A1C41}" destId="{FCB8F637-B7BA-4322-920E-E288A9D96BA3}" srcOrd="4" destOrd="0" presId="urn:microsoft.com/office/officeart/2005/8/layout/cycle3"/>
    <dgm:cxn modelId="{E4B3C69D-2292-47E8-B208-1DA71DBA99DA}" type="presParOf" srcId="{F080E3BD-0584-4A16-B323-0778783A1C41}" destId="{5198E107-106C-49CA-B8D1-20BD59A70D90}" srcOrd="5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1A7085-143E-405F-ACE8-8B7C76BD75A3}" type="doc">
      <dgm:prSet loTypeId="urn:microsoft.com/office/officeart/2005/8/layout/cycle3" loCatId="cycle" qsTypeId="urn:microsoft.com/office/officeart/2005/8/quickstyle/3d1" qsCatId="3D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29B56049-798F-483E-B48B-773DE1A6E962}">
      <dgm:prSet phldrT="[Текст]"/>
      <dgm:spPr/>
      <dgm:t>
        <a:bodyPr/>
        <a:lstStyle/>
        <a:p>
          <a:r>
            <a:rPr lang="ru-RU" dirty="0" smtClean="0"/>
            <a:t>Работа с одаренными учащимися</a:t>
          </a:r>
          <a:endParaRPr lang="ru-RU" dirty="0"/>
        </a:p>
      </dgm:t>
    </dgm:pt>
    <dgm:pt modelId="{ABE3C8D2-630D-411B-931C-79A78C612723}" type="parTrans" cxnId="{1068B5DE-0563-43C8-879A-31702D2386BF}">
      <dgm:prSet/>
      <dgm:spPr/>
      <dgm:t>
        <a:bodyPr/>
        <a:lstStyle/>
        <a:p>
          <a:endParaRPr lang="ru-RU"/>
        </a:p>
      </dgm:t>
    </dgm:pt>
    <dgm:pt modelId="{CEA34603-3B3E-4A0C-B283-366F80B56103}" type="sibTrans" cxnId="{1068B5DE-0563-43C8-879A-31702D2386BF}">
      <dgm:prSet/>
      <dgm:spPr/>
      <dgm:t>
        <a:bodyPr/>
        <a:lstStyle/>
        <a:p>
          <a:endParaRPr lang="ru-RU"/>
        </a:p>
      </dgm:t>
    </dgm:pt>
    <dgm:pt modelId="{6B3661CC-6F5D-4324-9F44-B34407AD404E}">
      <dgm:prSet/>
      <dgm:spPr/>
      <dgm:t>
        <a:bodyPr/>
        <a:lstStyle/>
        <a:p>
          <a:r>
            <a:rPr lang="ru-RU" dirty="0" smtClean="0"/>
            <a:t>Работа в условиях реализации программ инклюзивного образования</a:t>
          </a:r>
          <a:endParaRPr lang="ru-RU" dirty="0"/>
        </a:p>
      </dgm:t>
    </dgm:pt>
    <dgm:pt modelId="{F0BDA21A-0F1A-4935-869F-D6FB9D2F23DA}" type="parTrans" cxnId="{57ADAE76-DCC7-4453-8DCB-DF2181FD129F}">
      <dgm:prSet/>
      <dgm:spPr/>
      <dgm:t>
        <a:bodyPr/>
        <a:lstStyle/>
        <a:p>
          <a:endParaRPr lang="ru-RU"/>
        </a:p>
      </dgm:t>
    </dgm:pt>
    <dgm:pt modelId="{9A8F48CE-50E0-4A63-B967-47B0D11C7B77}" type="sibTrans" cxnId="{57ADAE76-DCC7-4453-8DCB-DF2181FD129F}">
      <dgm:prSet/>
      <dgm:spPr/>
      <dgm:t>
        <a:bodyPr/>
        <a:lstStyle/>
        <a:p>
          <a:endParaRPr lang="ru-RU"/>
        </a:p>
      </dgm:t>
    </dgm:pt>
    <dgm:pt modelId="{39932CD3-05DD-4ABE-8D75-F5FA55879075}">
      <dgm:prSet/>
      <dgm:spPr/>
      <dgm:t>
        <a:bodyPr/>
        <a:lstStyle/>
        <a:p>
          <a:r>
            <a:rPr lang="ru-RU" dirty="0" smtClean="0"/>
            <a:t>Преподавание русского языка учащимся, для которых он </a:t>
          </a:r>
          <a:br>
            <a:rPr lang="ru-RU" dirty="0" smtClean="0"/>
          </a:br>
          <a:r>
            <a:rPr lang="ru-RU" dirty="0" smtClean="0"/>
            <a:t>не является родным</a:t>
          </a:r>
          <a:endParaRPr lang="ru-RU" dirty="0"/>
        </a:p>
      </dgm:t>
    </dgm:pt>
    <dgm:pt modelId="{3867B0B0-7C83-4EAD-B254-F610F1D657F2}" type="parTrans" cxnId="{A7CECC97-0C44-47EE-949C-7012660E3FAF}">
      <dgm:prSet/>
      <dgm:spPr/>
      <dgm:t>
        <a:bodyPr/>
        <a:lstStyle/>
        <a:p>
          <a:endParaRPr lang="ru-RU"/>
        </a:p>
      </dgm:t>
    </dgm:pt>
    <dgm:pt modelId="{4EF52393-93CF-4247-AE78-040AAC666171}" type="sibTrans" cxnId="{A7CECC97-0C44-47EE-949C-7012660E3FAF}">
      <dgm:prSet/>
      <dgm:spPr/>
      <dgm:t>
        <a:bodyPr/>
        <a:lstStyle/>
        <a:p>
          <a:endParaRPr lang="ru-RU"/>
        </a:p>
      </dgm:t>
    </dgm:pt>
    <dgm:pt modelId="{E77B6058-F26E-42E8-B59D-58EED15835AE}">
      <dgm:prSet/>
      <dgm:spPr/>
      <dgm:t>
        <a:bodyPr/>
        <a:lstStyle/>
        <a:p>
          <a:r>
            <a:rPr lang="ru-RU" dirty="0" smtClean="0"/>
            <a:t>Работа с учащимися, имеющими проблемы в развитии</a:t>
          </a:r>
          <a:endParaRPr lang="ru-RU" dirty="0"/>
        </a:p>
      </dgm:t>
    </dgm:pt>
    <dgm:pt modelId="{CA99C620-E9E5-44F0-95BD-04F5CADE16F4}" type="parTrans" cxnId="{F3AB425D-7F12-4C3A-BB31-CD336DBD770C}">
      <dgm:prSet/>
      <dgm:spPr/>
      <dgm:t>
        <a:bodyPr/>
        <a:lstStyle/>
        <a:p>
          <a:endParaRPr lang="ru-RU"/>
        </a:p>
      </dgm:t>
    </dgm:pt>
    <dgm:pt modelId="{C5224405-353A-4783-B615-3DE4F7D8879E}" type="sibTrans" cxnId="{F3AB425D-7F12-4C3A-BB31-CD336DBD770C}">
      <dgm:prSet/>
      <dgm:spPr/>
      <dgm:t>
        <a:bodyPr/>
        <a:lstStyle/>
        <a:p>
          <a:endParaRPr lang="ru-RU"/>
        </a:p>
      </dgm:t>
    </dgm:pt>
    <dgm:pt modelId="{69B292C9-2AD5-48F4-926B-223436BD8FD0}">
      <dgm:prSet/>
      <dgm:spPr/>
      <dgm:t>
        <a:bodyPr/>
        <a:lstStyle/>
        <a:p>
          <a:r>
            <a:rPr lang="ru-RU" dirty="0" smtClean="0"/>
            <a:t>Работа с девиантными, зависимыми, социально запущенными и социально уязвимыми учащимися, имеющими серьезные отклонения в поведении</a:t>
          </a:r>
          <a:endParaRPr lang="ru-RU" dirty="0"/>
        </a:p>
      </dgm:t>
    </dgm:pt>
    <dgm:pt modelId="{63DE3DBC-BAA3-4E10-9B4F-7C9C4961392C}" type="parTrans" cxnId="{EECB368B-19C7-4057-B1B9-A1A93E84A189}">
      <dgm:prSet/>
      <dgm:spPr/>
      <dgm:t>
        <a:bodyPr/>
        <a:lstStyle/>
        <a:p>
          <a:endParaRPr lang="ru-RU"/>
        </a:p>
      </dgm:t>
    </dgm:pt>
    <dgm:pt modelId="{128A27C4-EA8E-4DFD-8250-6E7C7DA3022C}" type="sibTrans" cxnId="{EECB368B-19C7-4057-B1B9-A1A93E84A189}">
      <dgm:prSet/>
      <dgm:spPr/>
      <dgm:t>
        <a:bodyPr/>
        <a:lstStyle/>
        <a:p>
          <a:endParaRPr lang="ru-RU"/>
        </a:p>
      </dgm:t>
    </dgm:pt>
    <dgm:pt modelId="{0D417FAB-1E94-49C1-B684-DB967C1B62A2}" type="pres">
      <dgm:prSet presAssocID="{CA1A7085-143E-405F-ACE8-8B7C76BD75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80E3BD-0584-4A16-B323-0778783A1C41}" type="pres">
      <dgm:prSet presAssocID="{CA1A7085-143E-405F-ACE8-8B7C76BD75A3}" presName="cycle" presStyleCnt="0"/>
      <dgm:spPr/>
    </dgm:pt>
    <dgm:pt modelId="{9A36466E-C696-47B9-8F31-A0A604A1307C}" type="pres">
      <dgm:prSet presAssocID="{29B56049-798F-483E-B48B-773DE1A6E962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9A623-D978-498A-9CA6-D80767DBA548}" type="pres">
      <dgm:prSet presAssocID="{CEA34603-3B3E-4A0C-B283-366F80B56103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42EBA32B-819E-4597-AC60-0402F6F48C90}" type="pres">
      <dgm:prSet presAssocID="{6B3661CC-6F5D-4324-9F44-B34407AD404E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A7F4B-9921-4F22-834E-D6222A0FEF7F}" type="pres">
      <dgm:prSet presAssocID="{39932CD3-05DD-4ABE-8D75-F5FA5587907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A5434-7E88-4FA7-988E-3230C3B0A664}" type="pres">
      <dgm:prSet presAssocID="{E77B6058-F26E-42E8-B59D-58EED15835AE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34D24-9B55-4571-87E6-3BFE37508E9A}" type="pres">
      <dgm:prSet presAssocID="{69B292C9-2AD5-48F4-926B-223436BD8FD0}" presName="nodeFollowingNodes" presStyleLbl="node1" presStyleIdx="4" presStyleCnt="5" custRadScaleRad="111442" custRadScaleInc="-1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3EDA24-FA26-4288-BF98-B41658AA0D20}" type="presOf" srcId="{39932CD3-05DD-4ABE-8D75-F5FA55879075}" destId="{0BCA7F4B-9921-4F22-834E-D6222A0FEF7F}" srcOrd="0" destOrd="0" presId="urn:microsoft.com/office/officeart/2005/8/layout/cycle3"/>
    <dgm:cxn modelId="{1ECC6A07-3B31-47E8-9B92-158839BDA67F}" type="presOf" srcId="{CEA34603-3B3E-4A0C-B283-366F80B56103}" destId="{9BF9A623-D978-498A-9CA6-D80767DBA548}" srcOrd="0" destOrd="0" presId="urn:microsoft.com/office/officeart/2005/8/layout/cycle3"/>
    <dgm:cxn modelId="{57ADAE76-DCC7-4453-8DCB-DF2181FD129F}" srcId="{CA1A7085-143E-405F-ACE8-8B7C76BD75A3}" destId="{6B3661CC-6F5D-4324-9F44-B34407AD404E}" srcOrd="1" destOrd="0" parTransId="{F0BDA21A-0F1A-4935-869F-D6FB9D2F23DA}" sibTransId="{9A8F48CE-50E0-4A63-B967-47B0D11C7B77}"/>
    <dgm:cxn modelId="{1068B5DE-0563-43C8-879A-31702D2386BF}" srcId="{CA1A7085-143E-405F-ACE8-8B7C76BD75A3}" destId="{29B56049-798F-483E-B48B-773DE1A6E962}" srcOrd="0" destOrd="0" parTransId="{ABE3C8D2-630D-411B-931C-79A78C612723}" sibTransId="{CEA34603-3B3E-4A0C-B283-366F80B56103}"/>
    <dgm:cxn modelId="{FBA5EC11-C3E8-4F2B-B2B7-AC2F5E33DFC3}" type="presOf" srcId="{69B292C9-2AD5-48F4-926B-223436BD8FD0}" destId="{82734D24-9B55-4571-87E6-3BFE37508E9A}" srcOrd="0" destOrd="0" presId="urn:microsoft.com/office/officeart/2005/8/layout/cycle3"/>
    <dgm:cxn modelId="{F3AB425D-7F12-4C3A-BB31-CD336DBD770C}" srcId="{CA1A7085-143E-405F-ACE8-8B7C76BD75A3}" destId="{E77B6058-F26E-42E8-B59D-58EED15835AE}" srcOrd="3" destOrd="0" parTransId="{CA99C620-E9E5-44F0-95BD-04F5CADE16F4}" sibTransId="{C5224405-353A-4783-B615-3DE4F7D8879E}"/>
    <dgm:cxn modelId="{A7CECC97-0C44-47EE-949C-7012660E3FAF}" srcId="{CA1A7085-143E-405F-ACE8-8B7C76BD75A3}" destId="{39932CD3-05DD-4ABE-8D75-F5FA55879075}" srcOrd="2" destOrd="0" parTransId="{3867B0B0-7C83-4EAD-B254-F610F1D657F2}" sibTransId="{4EF52393-93CF-4247-AE78-040AAC666171}"/>
    <dgm:cxn modelId="{106E6BBA-2030-4041-A4C5-DBE4BEB47CF9}" type="presOf" srcId="{6B3661CC-6F5D-4324-9F44-B34407AD404E}" destId="{42EBA32B-819E-4597-AC60-0402F6F48C90}" srcOrd="0" destOrd="0" presId="urn:microsoft.com/office/officeart/2005/8/layout/cycle3"/>
    <dgm:cxn modelId="{E93A6A9D-9143-49C0-B303-D181A5BD84A4}" type="presOf" srcId="{CA1A7085-143E-405F-ACE8-8B7C76BD75A3}" destId="{0D417FAB-1E94-49C1-B684-DB967C1B62A2}" srcOrd="0" destOrd="0" presId="urn:microsoft.com/office/officeart/2005/8/layout/cycle3"/>
    <dgm:cxn modelId="{8A0CD7E9-8DF9-4421-9890-C368655A9281}" type="presOf" srcId="{E77B6058-F26E-42E8-B59D-58EED15835AE}" destId="{59DA5434-7E88-4FA7-988E-3230C3B0A664}" srcOrd="0" destOrd="0" presId="urn:microsoft.com/office/officeart/2005/8/layout/cycle3"/>
    <dgm:cxn modelId="{EECB368B-19C7-4057-B1B9-A1A93E84A189}" srcId="{CA1A7085-143E-405F-ACE8-8B7C76BD75A3}" destId="{69B292C9-2AD5-48F4-926B-223436BD8FD0}" srcOrd="4" destOrd="0" parTransId="{63DE3DBC-BAA3-4E10-9B4F-7C9C4961392C}" sibTransId="{128A27C4-EA8E-4DFD-8250-6E7C7DA3022C}"/>
    <dgm:cxn modelId="{7410007F-E291-4B0B-9915-1573EFAB64F6}" type="presOf" srcId="{29B56049-798F-483E-B48B-773DE1A6E962}" destId="{9A36466E-C696-47B9-8F31-A0A604A1307C}" srcOrd="0" destOrd="0" presId="urn:microsoft.com/office/officeart/2005/8/layout/cycle3"/>
    <dgm:cxn modelId="{3DD20F25-7671-4A24-A742-A63715793FD1}" type="presParOf" srcId="{0D417FAB-1E94-49C1-B684-DB967C1B62A2}" destId="{F080E3BD-0584-4A16-B323-0778783A1C41}" srcOrd="0" destOrd="0" presId="urn:microsoft.com/office/officeart/2005/8/layout/cycle3"/>
    <dgm:cxn modelId="{060770B2-0B77-459B-85EF-DAACE9F93899}" type="presParOf" srcId="{F080E3BD-0584-4A16-B323-0778783A1C41}" destId="{9A36466E-C696-47B9-8F31-A0A604A1307C}" srcOrd="0" destOrd="0" presId="urn:microsoft.com/office/officeart/2005/8/layout/cycle3"/>
    <dgm:cxn modelId="{FD2890C7-F24D-4E24-9CA1-FC8F085F1F1B}" type="presParOf" srcId="{F080E3BD-0584-4A16-B323-0778783A1C41}" destId="{9BF9A623-D978-498A-9CA6-D80767DBA548}" srcOrd="1" destOrd="0" presId="urn:microsoft.com/office/officeart/2005/8/layout/cycle3"/>
    <dgm:cxn modelId="{B3ABC342-B538-41C4-B03A-22F4EAB428DC}" type="presParOf" srcId="{F080E3BD-0584-4A16-B323-0778783A1C41}" destId="{42EBA32B-819E-4597-AC60-0402F6F48C90}" srcOrd="2" destOrd="0" presId="urn:microsoft.com/office/officeart/2005/8/layout/cycle3"/>
    <dgm:cxn modelId="{8633B141-02F6-4DB7-874A-ABD10986CA66}" type="presParOf" srcId="{F080E3BD-0584-4A16-B323-0778783A1C41}" destId="{0BCA7F4B-9921-4F22-834E-D6222A0FEF7F}" srcOrd="3" destOrd="0" presId="urn:microsoft.com/office/officeart/2005/8/layout/cycle3"/>
    <dgm:cxn modelId="{EB2D73BB-6997-465A-9713-DA6B843F290C}" type="presParOf" srcId="{F080E3BD-0584-4A16-B323-0778783A1C41}" destId="{59DA5434-7E88-4FA7-988E-3230C3B0A664}" srcOrd="4" destOrd="0" presId="urn:microsoft.com/office/officeart/2005/8/layout/cycle3"/>
    <dgm:cxn modelId="{1744B35F-8F55-4060-8E8A-5AA7A5FD3339}" type="presParOf" srcId="{F080E3BD-0584-4A16-B323-0778783A1C41}" destId="{82734D24-9B55-4571-87E6-3BFE37508E9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F9A623-D978-498A-9CA6-D80767DBA548}">
      <dsp:nvSpPr>
        <dsp:cNvPr id="0" name=""/>
        <dsp:cNvSpPr/>
      </dsp:nvSpPr>
      <dsp:spPr>
        <a:xfrm>
          <a:off x="1507370" y="-32143"/>
          <a:ext cx="5457777" cy="5457777"/>
        </a:xfrm>
        <a:prstGeom prst="circularArrow">
          <a:avLst>
            <a:gd name="adj1" fmla="val 5544"/>
            <a:gd name="adj2" fmla="val 330680"/>
            <a:gd name="adj3" fmla="val 13763773"/>
            <a:gd name="adj4" fmla="val 17393364"/>
            <a:gd name="adj5" fmla="val 5757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4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4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A36466E-C696-47B9-8F31-A0A604A1307C}">
      <dsp:nvSpPr>
        <dsp:cNvPr id="0" name=""/>
        <dsp:cNvSpPr/>
      </dsp:nvSpPr>
      <dsp:spPr>
        <a:xfrm>
          <a:off x="2951729" y="2935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инструмент реализации стратегии образования в меняющемся мире</a:t>
          </a:r>
          <a:endParaRPr lang="ru-RU" sz="1400" kern="1200" dirty="0"/>
        </a:p>
      </dsp:txBody>
      <dsp:txXfrm>
        <a:off x="2951729" y="2935"/>
        <a:ext cx="2569059" cy="1284529"/>
      </dsp:txXfrm>
    </dsp:sp>
    <dsp:sp modelId="{AEA9858C-DD4B-4938-B9EE-D37034F46F20}">
      <dsp:nvSpPr>
        <dsp:cNvPr id="0" name=""/>
        <dsp:cNvSpPr/>
      </dsp:nvSpPr>
      <dsp:spPr>
        <a:xfrm>
          <a:off x="5165228" y="1611136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инструмент повышения качества образования и выхода отечественного образования на международный уровень</a:t>
          </a:r>
          <a:endParaRPr lang="ru-RU" sz="1400" kern="1200" dirty="0"/>
        </a:p>
      </dsp:txBody>
      <dsp:txXfrm>
        <a:off x="5165228" y="1611136"/>
        <a:ext cx="2569059" cy="1284529"/>
      </dsp:txXfrm>
    </dsp:sp>
    <dsp:sp modelId="{B4148F25-7323-45A4-A07E-CE46A2A6FCED}">
      <dsp:nvSpPr>
        <dsp:cNvPr id="0" name=""/>
        <dsp:cNvSpPr/>
      </dsp:nvSpPr>
      <dsp:spPr>
        <a:xfrm>
          <a:off x="4319746" y="4213260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объективный измеритель квалификации педагога</a:t>
          </a:r>
          <a:endParaRPr lang="ru-RU" sz="1400" kern="1200" dirty="0"/>
        </a:p>
      </dsp:txBody>
      <dsp:txXfrm>
        <a:off x="4319746" y="4213260"/>
        <a:ext cx="2569059" cy="1284529"/>
      </dsp:txXfrm>
    </dsp:sp>
    <dsp:sp modelId="{FCB8F637-B7BA-4322-920E-E288A9D96BA3}">
      <dsp:nvSpPr>
        <dsp:cNvPr id="0" name=""/>
        <dsp:cNvSpPr/>
      </dsp:nvSpPr>
      <dsp:spPr>
        <a:xfrm>
          <a:off x="1583711" y="4213260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средство отбора педагогических кадров в учреждения образования</a:t>
          </a:r>
          <a:endParaRPr lang="ru-RU" sz="1400" kern="1200" dirty="0"/>
        </a:p>
      </dsp:txBody>
      <dsp:txXfrm>
        <a:off x="1583711" y="4213260"/>
        <a:ext cx="2569059" cy="1284529"/>
      </dsp:txXfrm>
    </dsp:sp>
    <dsp:sp modelId="{5198E107-106C-49CA-B8D1-20BD59A70D90}">
      <dsp:nvSpPr>
        <dsp:cNvPr id="0" name=""/>
        <dsp:cNvSpPr/>
      </dsp:nvSpPr>
      <dsp:spPr>
        <a:xfrm>
          <a:off x="738230" y="1611136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основа для формирования трудового договора, фиксирующего отношения между работником и работодателем</a:t>
          </a:r>
          <a:endParaRPr lang="ru-RU" sz="1400" kern="1200" dirty="0"/>
        </a:p>
      </dsp:txBody>
      <dsp:txXfrm>
        <a:off x="738230" y="1611136"/>
        <a:ext cx="2569059" cy="12845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F9A623-D978-498A-9CA6-D80767DBA548}">
      <dsp:nvSpPr>
        <dsp:cNvPr id="0" name=""/>
        <dsp:cNvSpPr/>
      </dsp:nvSpPr>
      <dsp:spPr>
        <a:xfrm>
          <a:off x="1507370" y="-32143"/>
          <a:ext cx="5457777" cy="5457777"/>
        </a:xfrm>
        <a:prstGeom prst="circularArrow">
          <a:avLst>
            <a:gd name="adj1" fmla="val 5544"/>
            <a:gd name="adj2" fmla="val 330680"/>
            <a:gd name="adj3" fmla="val 13763773"/>
            <a:gd name="adj4" fmla="val 17393364"/>
            <a:gd name="adj5" fmla="val 5757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4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4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A36466E-C696-47B9-8F31-A0A604A1307C}">
      <dsp:nvSpPr>
        <dsp:cNvPr id="0" name=""/>
        <dsp:cNvSpPr/>
      </dsp:nvSpPr>
      <dsp:spPr>
        <a:xfrm>
          <a:off x="2951729" y="2935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с одаренными учащимися</a:t>
          </a:r>
          <a:endParaRPr lang="ru-RU" sz="1200" kern="1200" dirty="0"/>
        </a:p>
      </dsp:txBody>
      <dsp:txXfrm>
        <a:off x="2951729" y="2935"/>
        <a:ext cx="2569059" cy="1284529"/>
      </dsp:txXfrm>
    </dsp:sp>
    <dsp:sp modelId="{42EBA32B-819E-4597-AC60-0402F6F48C90}">
      <dsp:nvSpPr>
        <dsp:cNvPr id="0" name=""/>
        <dsp:cNvSpPr/>
      </dsp:nvSpPr>
      <dsp:spPr>
        <a:xfrm>
          <a:off x="5165228" y="1611136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в условиях реализации программ инклюзивного образования</a:t>
          </a:r>
          <a:endParaRPr lang="ru-RU" sz="1200" kern="1200" dirty="0"/>
        </a:p>
      </dsp:txBody>
      <dsp:txXfrm>
        <a:off x="5165228" y="1611136"/>
        <a:ext cx="2569059" cy="1284529"/>
      </dsp:txXfrm>
    </dsp:sp>
    <dsp:sp modelId="{0BCA7F4B-9921-4F22-834E-D6222A0FEF7F}">
      <dsp:nvSpPr>
        <dsp:cNvPr id="0" name=""/>
        <dsp:cNvSpPr/>
      </dsp:nvSpPr>
      <dsp:spPr>
        <a:xfrm>
          <a:off x="4319746" y="4213260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Преподавание русского языка учащимся, для которых он </a:t>
          </a:r>
          <a:br>
            <a:rPr lang="ru-RU" sz="1200" kern="1200" dirty="0" smtClean="0"/>
          </a:br>
          <a:r>
            <a:rPr lang="ru-RU" sz="1200" kern="1200" dirty="0" smtClean="0"/>
            <a:t>не является родным</a:t>
          </a:r>
          <a:endParaRPr lang="ru-RU" sz="1200" kern="1200" dirty="0"/>
        </a:p>
      </dsp:txBody>
      <dsp:txXfrm>
        <a:off x="4319746" y="4213260"/>
        <a:ext cx="2569059" cy="1284529"/>
      </dsp:txXfrm>
    </dsp:sp>
    <dsp:sp modelId="{59DA5434-7E88-4FA7-988E-3230C3B0A664}">
      <dsp:nvSpPr>
        <dsp:cNvPr id="0" name=""/>
        <dsp:cNvSpPr/>
      </dsp:nvSpPr>
      <dsp:spPr>
        <a:xfrm>
          <a:off x="1583711" y="4213260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с учащимися, имеющими проблемы в развитии</a:t>
          </a:r>
          <a:endParaRPr lang="ru-RU" sz="1200" kern="1200" dirty="0"/>
        </a:p>
      </dsp:txBody>
      <dsp:txXfrm>
        <a:off x="1583711" y="4213260"/>
        <a:ext cx="2569059" cy="1284529"/>
      </dsp:txXfrm>
    </dsp:sp>
    <dsp:sp modelId="{82734D24-9B55-4571-87E6-3BFE37508E9A}">
      <dsp:nvSpPr>
        <dsp:cNvPr id="0" name=""/>
        <dsp:cNvSpPr/>
      </dsp:nvSpPr>
      <dsp:spPr>
        <a:xfrm>
          <a:off x="471466" y="1571636"/>
          <a:ext cx="2569059" cy="128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с девиантными, зависимыми, социально запущенными и социально уязвимыми учащимися, имеющими серьезные отклонения в поведении</a:t>
          </a:r>
          <a:endParaRPr lang="ru-RU" sz="1200" kern="1200" dirty="0"/>
        </a:p>
      </dsp:txBody>
      <dsp:txXfrm>
        <a:off x="471466" y="1571636"/>
        <a:ext cx="2569059" cy="1284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FC297-9C16-4705-AEB0-CF50A1AA0CAB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DF843-45DF-4C79-B759-B0BEA101E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Это основные мероприятия в Комплексной программе повышения профессионального уровня педагогических работников по направлению – повышение престижа  профессии. Разрабатывая на муниципальном и школьном уровне «дорожные карты» необходимо предусмотреть все меры , чтобы работа была организована неформально. Именно в настоящее время назрела острая необходимость и есть возможность не только реально повысить профессиональный уровень, но и привлечь в систему образования мотивированных ,энергичных молодых людей. Без качественного профессионального состава невозможно выйти на востребованный уровень качества образовательных результатов.</a:t>
            </a:r>
          </a:p>
        </p:txBody>
      </p:sp>
      <p:sp>
        <p:nvSpPr>
          <p:cNvPr id="71684" name="Номер слайда 3"/>
          <p:cNvSpPr txBox="1">
            <a:spLocks noGrp="1"/>
          </p:cNvSpPr>
          <p:nvPr/>
        </p:nvSpPr>
        <p:spPr bwMode="auto">
          <a:xfrm>
            <a:off x="3884263" y="8685917"/>
            <a:ext cx="2972123" cy="45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DF93A275-FB19-4600-AE37-958AB29B96B0}" type="slidenum">
              <a:rPr lang="ru-RU" sz="1200">
                <a:latin typeface="Calibri" pitchFamily="34" charset="0"/>
              </a:rPr>
              <a:pPr algn="r"/>
              <a:t>21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5780" name="Номер слайда 3"/>
          <p:cNvSpPr txBox="1">
            <a:spLocks noGrp="1"/>
          </p:cNvSpPr>
          <p:nvPr/>
        </p:nvSpPr>
        <p:spPr bwMode="auto">
          <a:xfrm>
            <a:off x="3884263" y="8685917"/>
            <a:ext cx="2972123" cy="456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47BF8AEB-88B2-4B5A-BE5D-85CD0064614A}" type="slidenum">
              <a:rPr lang="ru-RU" sz="1200">
                <a:latin typeface="Calibri" pitchFamily="34" charset="0"/>
              </a:rPr>
              <a:pPr algn="r"/>
              <a:t>22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Профстандарт – инструмент реализации стратегии образования , повышения качества образования, профстандарт является базой для оценки квалификации и труда педагога, на основе его – могут создаваться трудовые договоры.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Характерной чертой последних десятилетий является не столько появление новых профессий , сколько изменение «границ» старых, связанное с новыми видами деятельности, новыми технологиями иметодами работы, новыми требованиями к результатам и оценке эффективности. Профессия педагога сегодня ,безусловно , расширяет свои границы и уходит вообще в целом в гуманитарную сферу, и потому стандарты , по мнению разработчиков, могут на долгие годы определять успех и эффективность не только системы образования, но всей жизни общества . ( про Сингапур – образование, учителя , директора школы –духовные лидеры…)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Предусматривается введение региональной и школьной компоненты, учитывающей как региональные особенности (преобладание сельских школ, работа учителя в мегаполисе, моноэтнический или полиэтнический состав учащихся и т.п.), так и специфику реализуемых в школе образовательных программ (математический лицей, инклюзивная школа и т.п.).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/>
              <a:t>Профстандарт</a:t>
            </a:r>
            <a:r>
              <a:rPr lang="ru-RU" b="1" dirty="0" smtClean="0"/>
              <a:t> должен стать </a:t>
            </a:r>
            <a:r>
              <a:rPr lang="ru-RU" b="1" dirty="0" err="1" smtClean="0"/>
              <a:t>системообразующим</a:t>
            </a:r>
            <a:r>
              <a:rPr lang="ru-RU" b="1" dirty="0" smtClean="0"/>
              <a:t> механизмом, который повысит качество работы педагогов в соответствии с требованиями ФГОС.   Требования по 3-м блокам исключительно высокие , например , на слайде из 15-20 </a:t>
            </a:r>
            <a:r>
              <a:rPr lang="ru-RU" b="1" dirty="0" err="1" smtClean="0"/>
              <a:t>пнуктов</a:t>
            </a:r>
            <a:r>
              <a:rPr lang="ru-RU" b="1" dirty="0" smtClean="0"/>
              <a:t> представлены ….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 Обучение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Иметь высшее образование. Педагогам, имеющим среднее специальное образование и работающим в настоящее время в дошкольных организациях и начальной школе, должны быть созданы условия получения без отрыва от профессиональной деятельности.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Демонстрировать знание предмета и программы обучения.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планировать, проводить уроки, анализировать их эффективность (самоанализ урока).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Владеть формами и методами обучения, выходящими за рамки уроков: лабораторные эксперименты, полевая практика и т.п.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Использовать специальные подходы к обучению, чтобы включить </a:t>
            </a:r>
            <a:br>
              <a:rPr lang="ru-RU" dirty="0"/>
            </a:br>
            <a:r>
              <a:rPr lang="ru-RU" dirty="0"/>
              <a:t>в образовательный процесс всех учеников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объективно оценивать знания учеников, используя разные формы и методы контроля.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Владеть </a:t>
            </a:r>
            <a:r>
              <a:rPr lang="ru-RU" dirty="0" err="1"/>
              <a:t>ИКТ-компетенциями</a:t>
            </a:r>
            <a:r>
              <a:rPr lang="ru-RU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/>
              <a:t>Воспитание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Владеть формами и методами воспитательной работы, используя их как на уроке, так и во внеклассной деятельности.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Владеть методами организации экскурсий, походов и экспедиций.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Владеть методами музейной педагогики, используя их для расширения кругозора учащихся.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Эффективно регулировать поведение учащихся для обеспечения безопасной образовательной среды.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Эффективно управлять классами, с целью вовлечения учеников в процесс обучения и воспитания, мотивируя их учебно-познавательную деятельность. Ставить воспитательные цели, способствующие развитию учеников, независимо от их происхождения, способностей и характера, постоянно искать педагогические пути их достижения.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Воспитание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общаться с детьми, признавая их достоинство, понимая и принимая их.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находить </a:t>
            </a:r>
            <a:r>
              <a:rPr lang="ru-RU" i="1" dirty="0"/>
              <a:t>(обнаруживать)</a:t>
            </a:r>
            <a:r>
              <a:rPr lang="ru-RU" dirty="0"/>
              <a:t> ценностный аспект учебного знания и информации и обеспечивать его понимание и переживание учащимися.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проектировать и создавать ситуации и события, развивающие эмоционально-ценностную сферу ребенка </a:t>
            </a:r>
            <a:r>
              <a:rPr lang="ru-RU" i="1" dirty="0"/>
              <a:t>(культуру переживаний и ценностные ориентации ребенка)</a:t>
            </a:r>
            <a:r>
              <a:rPr lang="ru-RU" dirty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обнаруживать и реализовывать </a:t>
            </a:r>
            <a:r>
              <a:rPr lang="ru-RU" i="1" dirty="0"/>
              <a:t>(воплощать)</a:t>
            </a:r>
            <a:r>
              <a:rPr lang="ru-RU" dirty="0"/>
              <a:t> воспитательные возможности различных видов деятельности ребенка (учебной, игровой, трудовой, спортивной, художественной и т.д.).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Уметь строить воспитательную деятельность с учетом культурных различий детей, половозрастных и индивидуальных особенностей.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/>
              <a:t>Воспитание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Уметь </a:t>
            </a:r>
            <a:r>
              <a:rPr lang="ru-RU" b="1" dirty="0"/>
              <a:t>создавать</a:t>
            </a:r>
            <a:r>
              <a:rPr lang="ru-RU" dirty="0"/>
              <a:t> в учебных группах детско-взрослые общности учащихся, их родителей и педагогов.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Уметь поддерживать конструктивные воспитательные усилия родителей, привлекать семью к решению вопросов воспитания.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Уметь сотрудничать </a:t>
            </a:r>
            <a:r>
              <a:rPr lang="ru-RU" i="1" dirty="0"/>
              <a:t>(конструктивно взаимодействовать)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с другими педагогами и специалистами в решении </a:t>
            </a:r>
            <a:r>
              <a:rPr lang="ru-RU" i="1" dirty="0"/>
              <a:t>задач духовно-нравственного развития ребенка</a:t>
            </a:r>
            <a:r>
              <a:rPr lang="ru-RU" dirty="0"/>
              <a:t>.</a:t>
            </a:r>
            <a:r>
              <a:rPr lang="ru-RU" i="1" dirty="0"/>
              <a:t> 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Уметь анализировать реальное состояние дел в классе, поддерживать в детском коллективе деловую дружелюбную атмосферу.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Уметь защищать достоинство и интересы учащихся, помогать детям, оказавшимся в конфликтной ситуации и/или неблагоприятных условиях.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/>
              <a:t>Развитие (</a:t>
            </a:r>
            <a:r>
              <a:rPr lang="ru-RU" sz="1100" b="1" dirty="0"/>
              <a:t>личностные качества и компетенции, необходимые педагогу </a:t>
            </a:r>
            <a:r>
              <a:rPr lang="ru-RU" b="1" dirty="0"/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формировать и развивать универсальные учебные действия, образцы и ценности социального поведения, навыки поведения в мире виртуальной реальности и социальных сетях, навыки поликультурного общения и толерантность, ключевые компетенции (по международным нормам) и т.д.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Владение психолого-педагогическими технологиями для работы с различными учащимися: одаренные дети, социально уязвимые дети, попавшие в трудные жизненные ситуации, дети-мигранты, дети-сироты, дети с особыми </a:t>
            </a:r>
            <a:r>
              <a:rPr lang="ru-RU" dirty="0" err="1"/>
              <a:t>образователь-ными</a:t>
            </a:r>
            <a:r>
              <a:rPr lang="ru-RU" dirty="0"/>
              <a:t> потребностями (</a:t>
            </a:r>
            <a:r>
              <a:rPr lang="ru-RU" dirty="0" err="1"/>
              <a:t>аутисты</a:t>
            </a:r>
            <a:r>
              <a:rPr lang="ru-RU" dirty="0"/>
              <a:t> и др.), дети с ОВЗ, дети с девиациями поведения, дети с зависимостью.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Знание основных закономерностей семейных отношений, позволяющих эффективно работать с родительской общественностью.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/>
              <a:t>Развитие (</a:t>
            </a:r>
            <a:r>
              <a:rPr lang="ru-RU" sz="1100" b="1" dirty="0"/>
              <a:t>личностные качества и компетенции, необходимые педагогу </a:t>
            </a:r>
            <a:r>
              <a:rPr lang="ru-RU" b="1" dirty="0"/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Владение специальными методиками, позволяющими проводить коррекционно-развивающую работу.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отслеживать динамику развития ребенка.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защитить тех, кого в детском коллективе не принимают.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Знание общих закономерностей развития личности и проявления личностных свойств, психологических законов периодизации и кризисов развития, возрастных особенностей.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использовать в практике своей работы психологические подходы: культурно-исторический, </a:t>
            </a:r>
            <a:r>
              <a:rPr lang="ru-RU" dirty="0" err="1"/>
              <a:t>деятельностный</a:t>
            </a:r>
            <a:r>
              <a:rPr lang="ru-RU" dirty="0"/>
              <a:t> и развивающий.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проектировать психологически безопасную и комфортную образовательную среду, знать и уметь проводить профилактику различных форм насилия в школе.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/>
              <a:t>Развитие (</a:t>
            </a:r>
            <a:r>
              <a:rPr lang="ru-RU" sz="1100" b="1" dirty="0"/>
              <a:t>личностные качества и компетенции, необходимые педагогу </a:t>
            </a:r>
            <a:r>
              <a:rPr lang="ru-RU" b="1" dirty="0"/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(совместно с психологом и другими специалистами) осуществлять психолого-педагогическое сопровождение образовательных программ.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Владение элементарными приемами психодиагностики личностных характеристик и возрастных особенностей учащихся, осуществление совместно с психологом мониторинга личностных характеристик ребенка.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(совместно со специалистами) составить психолого-педагогическую характеристику (портрет) личности учащегося.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разрабатывать и реализовывать индивидуальные программы развития с учетом личностных и возрастных особенностей учащихся.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формировать и развивать универсальные учебные действия, образцы и ценности социального поведения, навыки поведения в мире виртуальной реальности и социальных сетях, навыки поликультурного общения и толерантность, ключевые компетенции (по международным нормам) и т.д.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Владение психолого-педагогическими технологиями для работы с различными учащимися: одаренные дети, социально уязвимые дети, попавшие в трудные жизненные ситуации, дети-мигранты, дети-сироты, дети с особыми </a:t>
            </a:r>
            <a:r>
              <a:rPr lang="ru-RU" dirty="0" err="1"/>
              <a:t>образователь-ными</a:t>
            </a:r>
            <a:r>
              <a:rPr lang="ru-RU" dirty="0"/>
              <a:t> потребностями (</a:t>
            </a:r>
            <a:r>
              <a:rPr lang="ru-RU" dirty="0" err="1"/>
              <a:t>аутисты</a:t>
            </a:r>
            <a:r>
              <a:rPr lang="ru-RU" dirty="0"/>
              <a:t> и др.), дети с ОВЗ, дети с девиациями поведения, дети с зависимостью.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Знание основных закономерностей семейных отношений, позволяющих эффективно работать с родительской общественностью.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A9C518-5185-4F1F-972F-F02386AE876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5334AF-D4FF-4191-A7CA-5B2A86B80AAC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F033C7-8245-433E-B24B-EAA7A96EE0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gnum.ru/look/c2ebe0e4e8ece8f020cff3f2e8ed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7776864" cy="259228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mtClean="0">
                <a:solidFill>
                  <a:schemeClr val="tx1"/>
                </a:solidFill>
              </a:rPr>
              <a:t>                 Вагина</a:t>
            </a:r>
            <a:r>
              <a:rPr lang="ru-RU" dirty="0" smtClean="0">
                <a:solidFill>
                  <a:schemeClr val="tx1"/>
                </a:solidFill>
              </a:rPr>
              <a:t> Татьяна Михайловна</a:t>
            </a:r>
            <a:endParaRPr lang="ru-RU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МОУ «</a:t>
            </a:r>
            <a:r>
              <a:rPr lang="ru-RU" dirty="0" err="1" smtClean="0">
                <a:solidFill>
                  <a:schemeClr val="tx1"/>
                </a:solidFill>
              </a:rPr>
              <a:t>Усть-Наринзорская</a:t>
            </a:r>
            <a:r>
              <a:rPr lang="ru-RU" dirty="0" smtClean="0">
                <a:solidFill>
                  <a:schemeClr val="tx1"/>
                </a:solidFill>
              </a:rPr>
              <a:t> ООШ»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2015-2016 </a:t>
            </a:r>
            <a:r>
              <a:rPr lang="ru-RU" dirty="0" err="1" smtClean="0">
                <a:solidFill>
                  <a:schemeClr val="tx1"/>
                </a:solidFill>
              </a:rPr>
              <a:t>уч.г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1510" y="5206181"/>
            <a:ext cx="1432490" cy="16518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527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Характеристика стандарта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352928" cy="57606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Профессиональный стандарт педагога – рамочный документ, в котором определяются </a:t>
            </a:r>
            <a:r>
              <a:rPr lang="ru-RU" b="1" i="1" dirty="0" smtClean="0"/>
              <a:t>основные </a:t>
            </a:r>
            <a:r>
              <a:rPr lang="ru-RU" i="1" dirty="0" smtClean="0"/>
              <a:t>требования к его квалификации.</a:t>
            </a:r>
            <a:endParaRPr lang="ru-RU" dirty="0" smtClean="0"/>
          </a:p>
          <a:p>
            <a:r>
              <a:rPr lang="ru-RU" i="1" dirty="0" smtClean="0"/>
              <a:t>Общенациональная рамка стандарта может быть дополнена региональными требованиями, учитывающими </a:t>
            </a:r>
            <a:r>
              <a:rPr lang="ru-RU" i="1" dirty="0" err="1" smtClean="0"/>
              <a:t>социокультурные</a:t>
            </a:r>
            <a:r>
              <a:rPr lang="ru-RU" i="1" dirty="0" smtClean="0"/>
              <a:t>, демографические и прочие особенности данной территории (мегаполисы, районы с преобладанием сельского населения, моноэтнические и </a:t>
            </a:r>
            <a:r>
              <a:rPr lang="ru-RU" i="1" dirty="0" err="1" smtClean="0"/>
              <a:t>полиэтнические</a:t>
            </a:r>
            <a:r>
              <a:rPr lang="ru-RU" i="1" dirty="0" smtClean="0"/>
              <a:t> регионы накладывают свою специфику на труд педагога).</a:t>
            </a:r>
            <a:endParaRPr lang="ru-RU" dirty="0" smtClean="0"/>
          </a:p>
          <a:p>
            <a:r>
              <a:rPr lang="ru-RU" i="1" dirty="0" smtClean="0"/>
              <a:t>Профессиональный стандарт педагога может быть также дополнен внутренним стандартом образовательного учреждения (по аналогии со стандартом предприятия), в соответствии со спецификой реализуемых в данном учреждении образовательных программ (школа для одаренных, инклюзивная школа и т.п.). </a:t>
            </a:r>
            <a:endParaRPr lang="ru-RU" dirty="0" smtClean="0"/>
          </a:p>
          <a:p>
            <a:r>
              <a:rPr lang="ru-RU" i="1" dirty="0" smtClean="0"/>
              <a:t>Профессиональный стандарт педагога является уровневым, учитывающим специфику работы педагогов в дошкольных учреждениях, начальной, основной и старшей школе.</a:t>
            </a:r>
            <a:endParaRPr lang="ru-RU" dirty="0" smtClean="0"/>
          </a:p>
          <a:p>
            <a:r>
              <a:rPr lang="ru-RU" i="1" dirty="0" smtClean="0"/>
              <a:t>Профессиональный стандарт педагога отражает структуру его профессиональной деятельности: обучение, воспитание и развитие ребенка.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83671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89" y="1196752"/>
            <a:ext cx="2630636" cy="5375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Обучение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Высшее образование.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Владение формами и методами обучения, выходящими за рамки уроков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Умение объективно оценивать знания учеников, используя разные формы и методы контроля.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Владение </a:t>
            </a:r>
            <a:r>
              <a:rPr lang="ru-RU" dirty="0" err="1"/>
              <a:t>ИКТ-компетенциями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7563" y="1196752"/>
            <a:ext cx="2714625" cy="5375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Воспитание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Умение находить  </a:t>
            </a:r>
            <a:r>
              <a:rPr lang="ru-RU" sz="1600" i="1" dirty="0"/>
              <a:t>(обнаруживать)</a:t>
            </a:r>
            <a:r>
              <a:rPr lang="ru-RU" sz="1600" dirty="0"/>
              <a:t> ценностный аспект учебного знания и информации и обеспечивать его понимание и переживание учащимися.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Умение проектировать и создавать ситуации и события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Умение </a:t>
            </a:r>
            <a:r>
              <a:rPr lang="ru-RU" sz="1600" b="1" dirty="0"/>
              <a:t>создавать</a:t>
            </a:r>
            <a:r>
              <a:rPr lang="ru-RU" sz="1600" dirty="0"/>
              <a:t> в учебных группах детско-взрослые общности учащихся, их родителей и педагогов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86500" y="1268760"/>
            <a:ext cx="2643188" cy="5303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Развитие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Личностные качества и компетенции, необходимые педагогу для формирования и развития </a:t>
            </a:r>
            <a:r>
              <a:rPr lang="ru-RU" dirty="0" err="1"/>
              <a:t>метапредметных</a:t>
            </a:r>
            <a:r>
              <a:rPr lang="ru-RU" dirty="0"/>
              <a:t> и личностных компетенций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050" name="Picture 2" descr="F:\совещание 21.04.2016\АНИМАШКИ\6db3d7efe2b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869160"/>
            <a:ext cx="2341612" cy="1672580"/>
          </a:xfrm>
          <a:prstGeom prst="rect">
            <a:avLst/>
          </a:prstGeom>
          <a:noFill/>
        </p:spPr>
      </p:pic>
      <p:pic>
        <p:nvPicPr>
          <p:cNvPr id="2051" name="Picture 3" descr="F:\совещание 21.04.2016\АНИМАШКИ\41a86c13996d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5575945"/>
            <a:ext cx="1296144" cy="1282055"/>
          </a:xfrm>
          <a:prstGeom prst="rect">
            <a:avLst/>
          </a:prstGeom>
          <a:noFill/>
        </p:spPr>
      </p:pic>
      <p:pic>
        <p:nvPicPr>
          <p:cNvPr id="2052" name="Picture 4" descr="F:\совещание 21.04.2016\АНИМАШКИ\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5949280"/>
            <a:ext cx="1079105" cy="908720"/>
          </a:xfrm>
          <a:prstGeom prst="rect">
            <a:avLst/>
          </a:prstGeom>
          <a:noFill/>
        </p:spPr>
      </p:pic>
      <p:pic>
        <p:nvPicPr>
          <p:cNvPr id="2053" name="Picture 5" descr="F:\совещание 21.04.2016\АНИМАШКИ\44b4e3f54bd6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6048375"/>
            <a:ext cx="952500" cy="809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  <a:ln>
            <a:solidFill>
              <a:schemeClr val="accent1"/>
            </a:solidFill>
          </a:ln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Обучение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Иметь высшее образование. Педагогам, имеющим среднее специальное образование и работающим в настоящее время в дошкольных организациях и начальной школе, должны быть созданы условия </a:t>
            </a:r>
            <a:r>
              <a:rPr lang="ru-RU" dirty="0" smtClean="0"/>
              <a:t>его </a:t>
            </a:r>
            <a:r>
              <a:rPr lang="ru-RU" sz="2400" dirty="0" smtClean="0"/>
              <a:t>получения без отрыва от профессиональной деятельности.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Демонстрировать знание предмета и программы обучения.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планировать, проводить уроки, анализировать их эффективность (самоанализ урока).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Владеть формами и методами обучения, выходящими за рамки уроков: лабораторные эксперименты, полевая практика и т.п.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Использовать специальные подходы к обучению, чтобы включить в образовательный процесс всех учеников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объективно оценивать знания учеников, используя разные формы и методы контроля.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Владеть </a:t>
            </a:r>
            <a:r>
              <a:rPr lang="ru-RU" sz="2400" dirty="0" err="1" smtClean="0"/>
              <a:t>ИКТ-компетенциями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Picture 2" descr="F:\совещание 21.04.2016\АНИМАШКИ\6db3d7efe2b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877027"/>
            <a:ext cx="1331640" cy="980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Воспитание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/>
              <a:t>Владеть формами и методами воспитательной работы, используя их как на уроке, так и во внеклассной деятельности.</a:t>
            </a:r>
          </a:p>
          <a:p>
            <a:r>
              <a:rPr lang="ru-RU" sz="2400" dirty="0" smtClean="0"/>
              <a:t>Владеть методами организации экскурсий, походов и экспедиций.</a:t>
            </a:r>
          </a:p>
          <a:p>
            <a:r>
              <a:rPr lang="ru-RU" sz="2400" dirty="0" smtClean="0"/>
              <a:t>Владеть методами музейной педагогики, используя их для расширения кругозора учащихся.</a:t>
            </a:r>
          </a:p>
          <a:p>
            <a:r>
              <a:rPr lang="ru-RU" sz="2400" dirty="0" smtClean="0"/>
              <a:t>Эффективно регулировать поведение учащихся для обеспечения безопасной образовательной среды.</a:t>
            </a:r>
          </a:p>
          <a:p>
            <a:r>
              <a:rPr lang="ru-RU" sz="2400" dirty="0" smtClean="0"/>
              <a:t>Эффективно управлять классами, с целью вовлечения учеников в процесс обучения и воспитания, мотивируя их учебно-познавательную деятельность. Ставить воспитательные цели, способствующие развитию учеников, независимо от их происхождения, способностей и характера, постоянно искать педагогические пути их достижения.</a:t>
            </a:r>
          </a:p>
        </p:txBody>
      </p:sp>
      <p:pic>
        <p:nvPicPr>
          <p:cNvPr id="15362" name="Picture 2" descr="F:\совещание 21.04.2016\АНИМАШКИ\d952b636f64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0"/>
            <a:ext cx="2915816" cy="1367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Воспитание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общаться с детьми, признавая их достоинство, понимая и принимая их.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находить </a:t>
            </a:r>
            <a:r>
              <a:rPr lang="ru-RU" sz="2400" i="1" dirty="0" smtClean="0"/>
              <a:t>(обнаруживать)</a:t>
            </a:r>
            <a:r>
              <a:rPr lang="ru-RU" sz="2400" dirty="0" smtClean="0"/>
              <a:t> ценностный аспект учебного знания и информации и обеспечивать его понимание и переживание учащимися.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проектировать и создавать ситуации и события, развивающие эмоционально-ценностную сферу ребенка </a:t>
            </a:r>
            <a:r>
              <a:rPr lang="ru-RU" sz="2400" i="1" dirty="0" smtClean="0"/>
              <a:t>(культуру переживаний и ценностные ориентации ребенка)</a:t>
            </a:r>
            <a:r>
              <a:rPr lang="ru-RU" sz="24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обнаруживать и реализовывать </a:t>
            </a:r>
            <a:r>
              <a:rPr lang="ru-RU" sz="2400" i="1" dirty="0" smtClean="0"/>
              <a:t>(воплощать)</a:t>
            </a:r>
            <a:r>
              <a:rPr lang="ru-RU" sz="2400" dirty="0" smtClean="0"/>
              <a:t> воспитательные возможности различных видов деятельности ребенка (учебной, игровой, трудовой, спортивной, художественной и т.д.).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Уметь строить воспитательную деятельность с учетом культурных различий детей, половозрастных и индивидуальных особенностей.</a:t>
            </a:r>
            <a:endParaRPr lang="ru-RU" sz="2400" dirty="0"/>
          </a:p>
        </p:txBody>
      </p:sp>
      <p:pic>
        <p:nvPicPr>
          <p:cNvPr id="4" name="Picture 2" descr="F:\совещание 21.04.2016\АНИМАШКИ\d952b636f64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0"/>
            <a:ext cx="2915816" cy="1367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Воспитание</a:t>
            </a:r>
          </a:p>
          <a:p>
            <a:r>
              <a:rPr lang="ru-RU" sz="2400" dirty="0" smtClean="0"/>
              <a:t>Уметь </a:t>
            </a:r>
            <a:r>
              <a:rPr lang="ru-RU" sz="2400" b="1" dirty="0" smtClean="0"/>
              <a:t>создавать</a:t>
            </a:r>
            <a:r>
              <a:rPr lang="ru-RU" sz="2400" dirty="0" smtClean="0"/>
              <a:t> в учебных группах детско-взрослые общности учащихся, их родителей и педагогов.</a:t>
            </a:r>
          </a:p>
          <a:p>
            <a:r>
              <a:rPr lang="ru-RU" sz="2400" dirty="0" smtClean="0"/>
              <a:t>Уметь поддерживать конструктивные воспитательные усилия родителей, привлекать семью к решению вопросов воспитания.</a:t>
            </a:r>
          </a:p>
          <a:p>
            <a:r>
              <a:rPr lang="ru-RU" sz="2400" dirty="0" smtClean="0"/>
              <a:t>Уметь сотрудничать </a:t>
            </a:r>
            <a:r>
              <a:rPr lang="ru-RU" sz="2400" i="1" dirty="0" smtClean="0"/>
              <a:t>(конструктивно взаимодействовать)</a:t>
            </a:r>
            <a:r>
              <a:rPr lang="ru-RU" sz="2400" dirty="0" smtClean="0"/>
              <a:t>  с другими педагогами и специалистами в решении </a:t>
            </a:r>
            <a:r>
              <a:rPr lang="ru-RU" sz="2400" i="1" dirty="0" smtClean="0"/>
              <a:t>задач духовно-нравственного развития ребенка</a:t>
            </a:r>
            <a:r>
              <a:rPr lang="ru-RU" sz="2400" dirty="0" smtClean="0"/>
              <a:t>.</a:t>
            </a:r>
            <a:r>
              <a:rPr lang="ru-RU" sz="2400" i="1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Уметь анализировать реальное состояние дел в классе, поддерживать в детском коллективе деловую дружелюбную атмосферу.</a:t>
            </a:r>
          </a:p>
          <a:p>
            <a:r>
              <a:rPr lang="ru-RU" sz="2400" dirty="0" smtClean="0"/>
              <a:t>Уметь защищать достоинство и интересы учащихся, помогать детям, оказавшимся в конфликтной ситуации и/или неблагоприятных условиях.</a:t>
            </a:r>
          </a:p>
        </p:txBody>
      </p:sp>
      <p:pic>
        <p:nvPicPr>
          <p:cNvPr id="4" name="Picture 2" descr="F:\совещание 21.04.2016\АНИМАШКИ\d952b636f64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0"/>
            <a:ext cx="2915816" cy="1367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322" y="274638"/>
            <a:ext cx="8559478" cy="4905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6626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Развитие</a:t>
            </a:r>
            <a:r>
              <a:rPr lang="ru-RU" sz="2400" b="1" dirty="0" smtClean="0"/>
              <a:t> (</a:t>
            </a:r>
            <a:r>
              <a:rPr lang="ru-RU" sz="2000" b="1" dirty="0" smtClean="0"/>
              <a:t>личностные качества и компетенции, необходимые педагогу </a:t>
            </a:r>
            <a:r>
              <a:rPr lang="ru-RU" sz="2400" b="1" dirty="0" smtClean="0"/>
              <a:t>)</a:t>
            </a:r>
          </a:p>
          <a:p>
            <a:r>
              <a:rPr lang="ru-RU" sz="2400" dirty="0" smtClean="0"/>
              <a:t>Готовность принять разных детей, вне зависимости от их реальных учебных возможностей, особенностей в поведении, состояния психического и физического здоровья. </a:t>
            </a:r>
          </a:p>
          <a:p>
            <a:r>
              <a:rPr lang="ru-RU" sz="2400" dirty="0" smtClean="0"/>
              <a:t>Способность в ходе наблюдения выявлять разнообразные проблемы детей, связанные с особенностями их развития.</a:t>
            </a:r>
          </a:p>
          <a:p>
            <a:r>
              <a:rPr lang="ru-RU" sz="2400" dirty="0" smtClean="0"/>
              <a:t>Способность оказать адресную помощь ребенку своими педагогическими приемами.</a:t>
            </a:r>
          </a:p>
          <a:p>
            <a:r>
              <a:rPr lang="ru-RU" sz="2400" dirty="0" smtClean="0"/>
              <a:t>Готовность к взаимодействию с другими специалистами в рамках </a:t>
            </a:r>
            <a:r>
              <a:rPr lang="ru-RU" sz="2400" dirty="0" err="1" smtClean="0"/>
              <a:t>психолого-медико-педагогического</a:t>
            </a:r>
            <a:r>
              <a:rPr lang="ru-RU" sz="2400" dirty="0" smtClean="0"/>
              <a:t> консилиума.</a:t>
            </a:r>
          </a:p>
          <a:p>
            <a:r>
              <a:rPr lang="ru-RU" sz="2400" dirty="0" smtClean="0"/>
              <a:t>Умение читать документацию специалистов (психологов, дефектологов, логопедов и т.д.).</a:t>
            </a:r>
          </a:p>
          <a:p>
            <a:r>
              <a:rPr lang="ru-RU" sz="2400" dirty="0" smtClean="0"/>
              <a:t>Умение составлять совместно с другими специалистами программу индивидуального развития ребенка.</a:t>
            </a:r>
          </a:p>
          <a:p>
            <a:endParaRPr lang="ru-RU" sz="2400" dirty="0" smtClean="0"/>
          </a:p>
        </p:txBody>
      </p:sp>
      <p:pic>
        <p:nvPicPr>
          <p:cNvPr id="1027" name="Picture 3" descr="F:\совещание 21.04.2016\АНИМАШКИ\6db3d7efe2b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0"/>
            <a:ext cx="13335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Развитие</a:t>
            </a:r>
            <a:r>
              <a:rPr lang="ru-RU" sz="2400" b="1" dirty="0" smtClean="0"/>
              <a:t> (</a:t>
            </a:r>
            <a:r>
              <a:rPr lang="ru-RU" sz="2000" b="1" dirty="0" smtClean="0"/>
              <a:t>личностные качества и компетенции, необходимые педагогу </a:t>
            </a:r>
            <a:r>
              <a:rPr lang="ru-RU" sz="2400" b="1" dirty="0" smtClean="0"/>
              <a:t>)</a:t>
            </a:r>
          </a:p>
          <a:p>
            <a:r>
              <a:rPr lang="ru-RU" sz="2400" dirty="0" smtClean="0"/>
              <a:t>Владение специальными методиками, позволяющими проводить коррекционно-развивающую работу.</a:t>
            </a:r>
          </a:p>
          <a:p>
            <a:r>
              <a:rPr lang="ru-RU" sz="2400" dirty="0" smtClean="0"/>
              <a:t>Умение отслеживать динамику развития ребенка.</a:t>
            </a:r>
          </a:p>
          <a:p>
            <a:r>
              <a:rPr lang="ru-RU" sz="2400" dirty="0" smtClean="0"/>
              <a:t>Умение защитить тех, кого в детском коллективе не принимают.</a:t>
            </a:r>
          </a:p>
          <a:p>
            <a:r>
              <a:rPr lang="ru-RU" sz="2400" dirty="0" smtClean="0"/>
              <a:t>Знание общих закономерностей развития личности и проявления личностных свойств, психологических законов периодизации и кризисов развития, возрастных особенностей.</a:t>
            </a:r>
          </a:p>
          <a:p>
            <a:r>
              <a:rPr lang="ru-RU" sz="2400" dirty="0" smtClean="0"/>
              <a:t>Умение использовать в практике своей работы психологические подходы: культурно-исторический, </a:t>
            </a:r>
            <a:r>
              <a:rPr lang="ru-RU" sz="2400" dirty="0" err="1" smtClean="0"/>
              <a:t>деятельностный</a:t>
            </a:r>
            <a:r>
              <a:rPr lang="ru-RU" sz="2400" dirty="0" smtClean="0"/>
              <a:t> и развивающий.</a:t>
            </a:r>
          </a:p>
          <a:p>
            <a:r>
              <a:rPr lang="ru-RU" sz="2400" dirty="0" smtClean="0"/>
              <a:t>Умение проектировать психологически безопасную и комфортную образовательную среду, знать и уметь проводить профилактику различных форм насилия в школе.</a:t>
            </a:r>
          </a:p>
        </p:txBody>
      </p:sp>
      <p:pic>
        <p:nvPicPr>
          <p:cNvPr id="4" name="Picture 3" descr="F:\совещание 21.04.2016\АНИМАШКИ\6db3d7efe2b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0"/>
            <a:ext cx="13335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8674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Развитие</a:t>
            </a:r>
            <a:r>
              <a:rPr lang="ru-RU" sz="2400" b="1" dirty="0" smtClean="0"/>
              <a:t> (</a:t>
            </a:r>
            <a:r>
              <a:rPr lang="ru-RU" sz="2000" b="1" dirty="0" smtClean="0"/>
              <a:t>личностные качества и компетенции, необходимые педагогу </a:t>
            </a:r>
            <a:r>
              <a:rPr lang="ru-RU" sz="2400" b="1" dirty="0" smtClean="0"/>
              <a:t>)</a:t>
            </a:r>
          </a:p>
          <a:p>
            <a:r>
              <a:rPr lang="ru-RU" sz="2400" dirty="0" smtClean="0"/>
              <a:t>Умение (совместно с психологом и другими специалистами) осуществлять психолого-педагогическое сопровождение образовательных программ.</a:t>
            </a:r>
          </a:p>
          <a:p>
            <a:r>
              <a:rPr lang="ru-RU" sz="2400" dirty="0" smtClean="0"/>
              <a:t>Владение элементарными приемами психодиагностики личностных характеристик и возрастных особенностей учащихся, осуществление совместно с психологом мониторинга личностных характеристик ребенка.</a:t>
            </a:r>
          </a:p>
          <a:p>
            <a:r>
              <a:rPr lang="ru-RU" sz="2400" dirty="0" smtClean="0"/>
              <a:t>Умение (совместно со специалистами) составить психолого-педагогическую характеристику (портрет) личности учащегося.</a:t>
            </a:r>
          </a:p>
          <a:p>
            <a:r>
              <a:rPr lang="ru-RU" sz="2400" dirty="0" smtClean="0"/>
              <a:t>Умение разрабатывать и реализовывать индивидуальные программы развития с учетом личностных и возрастных особенностей учащихся.</a:t>
            </a:r>
          </a:p>
        </p:txBody>
      </p:sp>
      <p:pic>
        <p:nvPicPr>
          <p:cNvPr id="4" name="Picture 3" descr="F:\совещание 21.04.2016\АНИМАШКИ\6db3d7efe2b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980728"/>
            <a:ext cx="13335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Развитие</a:t>
            </a:r>
            <a:r>
              <a:rPr lang="ru-RU" sz="2400" b="1" dirty="0" smtClean="0"/>
              <a:t> (</a:t>
            </a:r>
            <a:r>
              <a:rPr lang="ru-RU" sz="2000" b="1" dirty="0" smtClean="0"/>
              <a:t>личностные качества и компетенции, необходимые педагогу </a:t>
            </a:r>
            <a:r>
              <a:rPr lang="ru-RU" sz="2400" b="1" dirty="0" smtClean="0"/>
              <a:t>)</a:t>
            </a:r>
          </a:p>
          <a:p>
            <a:r>
              <a:rPr lang="ru-RU" sz="2400" dirty="0" smtClean="0"/>
              <a:t>Умение формировать и развивать универсальные учебные действия, образцы и ценности социального поведения, навыки поведения в мире виртуальной реальности и социальных сетях, навыки поликультурного общения и толерантность, ключевые компетенции (по международным нормам) и т.д.</a:t>
            </a:r>
          </a:p>
          <a:p>
            <a:r>
              <a:rPr lang="ru-RU" sz="2400" dirty="0" smtClean="0"/>
              <a:t>Владение психолого-педагогическими технологиями для работы с различными учащимися: одаренные дети, социально уязвимые дети, попавшие в трудные жизненные ситуации, дети-мигранты, дети-сироты, дети с особыми </a:t>
            </a:r>
            <a:r>
              <a:rPr lang="ru-RU" sz="2400" dirty="0" err="1" smtClean="0"/>
              <a:t>образователь-ными</a:t>
            </a:r>
            <a:r>
              <a:rPr lang="ru-RU" sz="2400" dirty="0" smtClean="0"/>
              <a:t> потребностями (</a:t>
            </a:r>
            <a:r>
              <a:rPr lang="ru-RU" sz="2400" dirty="0" err="1" smtClean="0"/>
              <a:t>аутисты</a:t>
            </a:r>
            <a:r>
              <a:rPr lang="ru-RU" sz="2400" dirty="0" smtClean="0"/>
              <a:t> и др.), дети с ОВЗ, дети с девиациями поведения, дети с зависимостью.</a:t>
            </a:r>
          </a:p>
          <a:p>
            <a:r>
              <a:rPr lang="ru-RU" sz="2400" dirty="0" smtClean="0"/>
              <a:t>Знание основных закономерностей семейных отношений, позволяющих эффективно работать с родительской общественностью.</a:t>
            </a:r>
          </a:p>
        </p:txBody>
      </p:sp>
      <p:pic>
        <p:nvPicPr>
          <p:cNvPr id="4" name="Picture 3" descr="F:\совещание 21.04.2016\АНИМАШКИ\6db3d7efe2b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0"/>
            <a:ext cx="13335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7665" y="4365104"/>
            <a:ext cx="6912768" cy="129614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В мае 2012 года президент РФ </a:t>
            </a:r>
            <a:r>
              <a:rPr lang="ru-RU" sz="2000" u="sng" dirty="0" smtClean="0">
                <a:solidFill>
                  <a:schemeClr val="tx1"/>
                </a:solidFill>
                <a:hlinkClick r:id="rId3" tooltip="Новости по теме 'Владимир Путин'"/>
              </a:rPr>
              <a:t>Владимир Путин</a:t>
            </a:r>
            <a:r>
              <a:rPr lang="ru-RU" sz="2000" dirty="0" smtClean="0">
                <a:solidFill>
                  <a:schemeClr val="tx1"/>
                </a:solidFill>
              </a:rPr>
              <a:t> поручил разработать профессиональные стандарты для учителей русского языка и математики.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1026" name="Picture 2" descr="C:\Documents and Settings\Admin\Рабочий стол\Путин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260648"/>
            <a:ext cx="5080001" cy="3810001"/>
          </a:xfrm>
          <a:prstGeom prst="rect">
            <a:avLst/>
          </a:prstGeom>
          <a:noFill/>
        </p:spPr>
      </p:pic>
      <p:pic>
        <p:nvPicPr>
          <p:cNvPr id="5122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907306"/>
            <a:ext cx="1691680" cy="1950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«</a:t>
            </a:r>
            <a:r>
              <a:rPr lang="ru-RU" sz="2800" b="1" dirty="0" smtClean="0"/>
              <a:t>Но от педагога нельзя требовать то, чему его никто никогда не учил» </a:t>
            </a:r>
          </a:p>
          <a:p>
            <a:pPr>
              <a:buNone/>
            </a:pPr>
            <a:r>
              <a:rPr lang="ru-RU" sz="2800" b="1" dirty="0" smtClean="0"/>
              <a:t>   </a:t>
            </a:r>
          </a:p>
          <a:p>
            <a:pPr>
              <a:buNone/>
            </a:pPr>
            <a:r>
              <a:rPr lang="ru-RU" sz="2800" dirty="0" smtClean="0"/>
              <a:t>   Следовательно, </a:t>
            </a:r>
            <a:r>
              <a:rPr lang="ru-RU" sz="2800" i="1" dirty="0" smtClean="0"/>
              <a:t>введение нового профессионального стандарта педагога должно неизбежно повлечь за собой изменение стандартов его подготовки и переподготовки в высшей школе и в центрах повышения квалификации» </a:t>
            </a:r>
            <a:endParaRPr lang="ru-RU" sz="2800" dirty="0"/>
          </a:p>
        </p:txBody>
      </p:sp>
      <p:pic>
        <p:nvPicPr>
          <p:cNvPr id="16386" name="Picture 2" descr="F:\совещание 21.04.2016\АНИМАШКИ\9641976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41304"/>
            <a:ext cx="1763688" cy="1763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Прямоугольник 1"/>
          <p:cNvSpPr>
            <a:spLocks noChangeArrowheads="1"/>
          </p:cNvSpPr>
          <p:nvPr/>
        </p:nvSpPr>
        <p:spPr bwMode="auto">
          <a:xfrm>
            <a:off x="214313" y="1357313"/>
            <a:ext cx="8715375" cy="452431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 dirty="0">
                <a:latin typeface="Candara" pitchFamily="34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разработка и внедрение мер эффективной поддержки профессиональных конкурсов  (2014 - 2020 годы);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и внедрение мер по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вовлечению предметных ассоциаций педагогов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советов молодых педагогов и других профессиональных объединений в работу по повышению престижа педагогических профессий (2014 - 2020 годы);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и реализация комплекса мероприятий социальной рекламы, направленной на повышение социального статуса педагога, формирование уважительного отношения со стороны общества к профессиональной деятельности педагога, в том числе на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муниципальном, региональном и федеральном уровнях (2014 - 2020 годы);</a:t>
            </a:r>
          </a:p>
        </p:txBody>
      </p:sp>
      <p:sp>
        <p:nvSpPr>
          <p:cNvPr id="70659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63408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мероприятия</a:t>
            </a:r>
          </a:p>
        </p:txBody>
      </p:sp>
      <p:pic>
        <p:nvPicPr>
          <p:cNvPr id="17410" name="Picture 2" descr="F:\совещание 21.04.2016\АНИМАШКИ\7996677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-72663"/>
            <a:ext cx="1656184" cy="15715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Содержимое 1"/>
          <p:cNvSpPr>
            <a:spLocks noGrp="1"/>
          </p:cNvSpPr>
          <p:nvPr>
            <p:ph idx="4294967295"/>
          </p:nvPr>
        </p:nvSpPr>
        <p:spPr>
          <a:xfrm>
            <a:off x="0" y="1714500"/>
            <a:ext cx="8072438" cy="4411663"/>
          </a:xfrm>
        </p:spPr>
        <p:txBody>
          <a:bodyPr>
            <a:normAutofit fontScale="92500" lnSpcReduction="10000"/>
          </a:bodyPr>
          <a:lstStyle/>
          <a:p>
            <a:pPr marL="273050" indent="-273050"/>
            <a:r>
              <a:rPr lang="ru-RU" dirty="0" smtClean="0"/>
              <a:t> </a:t>
            </a:r>
            <a:r>
              <a:rPr lang="ru-RU" sz="2800" dirty="0" smtClean="0"/>
              <a:t>разработка и реализация мер по стимулированию существующих и созданию новых радио и телевизионных проектов, а также серии публикаций в печатных и интернет СМИ об успешной профессиональной деятельности педагога (2014 - 2020 годы);</a:t>
            </a:r>
          </a:p>
          <a:p>
            <a:pPr marL="273050" indent="-273050"/>
            <a:r>
              <a:rPr lang="ru-RU" sz="2800" dirty="0" smtClean="0"/>
              <a:t> разработка и реализация предложений по формированию государственного заказа на издательскую и </a:t>
            </a:r>
            <a:r>
              <a:rPr lang="ru-RU" sz="2800" dirty="0" err="1" smtClean="0"/>
              <a:t>кинопродукцию</a:t>
            </a:r>
            <a:r>
              <a:rPr lang="ru-RU" sz="2800" dirty="0" smtClean="0"/>
              <a:t> об успешной профессиональной деятельности</a:t>
            </a:r>
            <a:r>
              <a:rPr lang="ru-RU" dirty="0" smtClean="0"/>
              <a:t> </a:t>
            </a:r>
            <a:r>
              <a:rPr lang="ru-RU" sz="2800" dirty="0" smtClean="0"/>
              <a:t>педагога (2014 - 2020 годы).</a:t>
            </a:r>
          </a:p>
          <a:p>
            <a:pPr marL="273050" indent="-273050"/>
            <a:endParaRPr lang="ru-RU" sz="2800" dirty="0" smtClean="0">
              <a:solidFill>
                <a:schemeClr val="tx2"/>
              </a:solidFill>
            </a:endParaRPr>
          </a:p>
        </p:txBody>
      </p:sp>
      <p:sp>
        <p:nvSpPr>
          <p:cNvPr id="74755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92211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Основные мероприятия</a:t>
            </a:r>
          </a:p>
        </p:txBody>
      </p:sp>
      <p:pic>
        <p:nvPicPr>
          <p:cNvPr id="18434" name="Picture 2" descr="F:\совещание 21.04.2016\АНИМАШКИ\7996677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068" y="188640"/>
            <a:ext cx="2095932" cy="198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/>
          </p:cNvSpPr>
          <p:nvPr>
            <p:ph type="body" idx="4294967295"/>
          </p:nvPr>
        </p:nvSpPr>
        <p:spPr>
          <a:xfrm>
            <a:off x="0" y="260350"/>
            <a:ext cx="8642350" cy="5760938"/>
          </a:xfrm>
        </p:spPr>
        <p:txBody>
          <a:bodyPr>
            <a:normAutofit fontScale="92500"/>
          </a:bodyPr>
          <a:lstStyle/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аттестация педагогических работников на соответствие занимаемой должности и квалификационную категорию (1 раз в пять лет);</a:t>
            </a:r>
          </a:p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курсы повышения квалификации, в т.ч. дистанционные (не реже 1 раза в три года);</a:t>
            </a:r>
          </a:p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самообразование;</a:t>
            </a:r>
          </a:p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активное участие в работе районных методических объединений, педсоветов, семинаров, </a:t>
            </a:r>
            <a:r>
              <a:rPr lang="ru-RU" sz="2800" dirty="0" err="1" smtClean="0">
                <a:latin typeface="Georgia" pitchFamily="18" charset="0"/>
              </a:rPr>
              <a:t>вебинаров</a:t>
            </a:r>
            <a:r>
              <a:rPr lang="ru-RU" sz="2800" dirty="0" smtClean="0">
                <a:latin typeface="Georgia" pitchFamily="18" charset="0"/>
              </a:rPr>
              <a:t>, конференций, мастер-классов;</a:t>
            </a:r>
          </a:p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использование современных методик, форм, видов, средств обучения и новых технологий, в т.ч. интерактивных;</a:t>
            </a:r>
          </a:p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обобщение и распространение опыта, создание собственных публикаций.</a:t>
            </a:r>
          </a:p>
          <a:p>
            <a:pPr marL="273050" indent="-273050">
              <a:lnSpc>
                <a:spcPct val="80000"/>
              </a:lnSpc>
            </a:pPr>
            <a:r>
              <a:rPr lang="ru-RU" sz="2800" dirty="0" smtClean="0">
                <a:latin typeface="Georgia" pitchFamily="18" charset="0"/>
              </a:rPr>
              <a:t>участие в различных конкурсах, исследовательских работах;</a:t>
            </a:r>
          </a:p>
        </p:txBody>
      </p:sp>
      <p:pic>
        <p:nvPicPr>
          <p:cNvPr id="19458" name="Picture 2" descr="F:\совещание 21.04.2016\АНИМАШКИ\7996677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556198"/>
            <a:ext cx="1371899" cy="1301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>
          <a:xfrm>
            <a:off x="0" y="260350"/>
            <a:ext cx="8642350" cy="5832946"/>
          </a:xfrm>
        </p:spPr>
        <p:txBody>
          <a:bodyPr>
            <a:normAutofit lnSpcReduction="10000"/>
          </a:bodyPr>
          <a:lstStyle/>
          <a:p>
            <a:pPr marL="273050" indent="-273050"/>
            <a:r>
              <a:rPr lang="ru-RU" sz="2800" dirty="0" smtClean="0">
                <a:latin typeface="Georgia" pitchFamily="18" charset="0"/>
              </a:rPr>
              <a:t>обеспечение оптимального вхождения работников образования в систему ценностей современного образования;</a:t>
            </a:r>
          </a:p>
          <a:p>
            <a:pPr marL="273050" indent="-273050"/>
            <a:r>
              <a:rPr lang="ru-RU" sz="2800" dirty="0" smtClean="0">
                <a:latin typeface="Georgia" pitchFamily="18" charset="0"/>
              </a:rPr>
              <a:t>принятие идеологии ФГОС общего образования;</a:t>
            </a:r>
          </a:p>
          <a:p>
            <a:pPr marL="273050" indent="-273050"/>
            <a:r>
              <a:rPr lang="ru-RU" sz="2800" dirty="0" smtClean="0">
                <a:latin typeface="Georgia" pitchFamily="18" charset="0"/>
              </a:rPr>
              <a:t>освоение новой системы требований к структуре основной образовательной программы, результатам её освоения и условиям реализации, а также системы оценки итогов образовательной деятельности обучающихся;</a:t>
            </a:r>
          </a:p>
          <a:p>
            <a:pPr marL="273050" indent="-273050"/>
            <a:r>
              <a:rPr lang="ru-RU" sz="2800" dirty="0" smtClean="0">
                <a:latin typeface="Georgia" pitchFamily="18" charset="0"/>
              </a:rPr>
              <a:t>овладение учебно-методическими и информационно-методическими ресурсами, необходимыми для успешного решения задач ФГОС.</a:t>
            </a:r>
          </a:p>
        </p:txBody>
      </p:sp>
      <p:pic>
        <p:nvPicPr>
          <p:cNvPr id="20482" name="Picture 2" descr="F:\совещание 21.04.2016\АНИМАШКИ\7996677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218110"/>
            <a:ext cx="1728192" cy="1639890"/>
          </a:xfrm>
          <a:prstGeom prst="rect">
            <a:avLst/>
          </a:prstGeom>
          <a:noFill/>
        </p:spPr>
      </p:pic>
      <p:pic>
        <p:nvPicPr>
          <p:cNvPr id="20483" name="Picture 3" descr="F:\совещание 21.04.2016\АНИМАШКИ\9641976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220566"/>
            <a:ext cx="1637434" cy="1637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141763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400" b="1" dirty="0" smtClean="0">
                <a:solidFill>
                  <a:schemeClr val="tx1"/>
                </a:solidFill>
              </a:rPr>
              <a:t> Сравнительная  характеристика «Профессионального стандарта  учителя» Англии и России. </a:t>
            </a:r>
            <a:endParaRPr lang="ru-RU" sz="27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6984776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6248" y="5517232"/>
            <a:ext cx="1162741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57256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2800" b="1" dirty="0" smtClean="0">
                <a:solidFill>
                  <a:schemeClr val="tx1"/>
                </a:solidFill>
              </a:rPr>
              <a:t> В требованиях к учителю  в Англии  всего </a:t>
            </a:r>
            <a:r>
              <a:rPr lang="ru-RU" sz="2800" b="1" u="sng" dirty="0" smtClean="0">
                <a:solidFill>
                  <a:schemeClr val="tx1"/>
                </a:solidFill>
              </a:rPr>
              <a:t>восемь пунктов.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100" b="1" dirty="0">
              <a:solidFill>
                <a:schemeClr val="tx1"/>
              </a:solidFill>
            </a:endParaRPr>
          </a:p>
        </p:txBody>
      </p:sp>
      <p:pic>
        <p:nvPicPr>
          <p:cNvPr id="10242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248" y="5517232"/>
            <a:ext cx="1162741" cy="1340768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364" y="1124744"/>
            <a:ext cx="7465996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323528" y="620688"/>
            <a:ext cx="8640960" cy="453650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ЖЕЛАЮ</a:t>
            </a:r>
          </a:p>
          <a:p>
            <a:r>
              <a:rPr lang="ru-RU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УСПЕХОВ!</a:t>
            </a:r>
          </a:p>
        </p:txBody>
      </p:sp>
      <p:pic>
        <p:nvPicPr>
          <p:cNvPr id="21506" name="Picture 2" descr="F:\совещание 21.04.2016\АНИМАШКИ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134" y="0"/>
            <a:ext cx="2686866" cy="2160240"/>
          </a:xfrm>
          <a:prstGeom prst="rect">
            <a:avLst/>
          </a:prstGeom>
          <a:noFill/>
        </p:spPr>
      </p:pic>
      <p:pic>
        <p:nvPicPr>
          <p:cNvPr id="21507" name="Picture 3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138539"/>
            <a:ext cx="1491151" cy="171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57256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3100" b="1" i="1" dirty="0" smtClean="0">
                <a:solidFill>
                  <a:schemeClr val="tx1"/>
                </a:solidFill>
              </a:rPr>
              <a:t>Термины и определения применительно к педагогу</a:t>
            </a:r>
            <a:r>
              <a:rPr lang="ru-RU" sz="3100" b="1" dirty="0" smtClean="0">
                <a:solidFill>
                  <a:schemeClr val="tx1"/>
                </a:solidFill>
              </a:rPr>
              <a:t/>
            </a:r>
            <a:br>
              <a:rPr lang="ru-RU" sz="3100" b="1" dirty="0" smtClean="0">
                <a:solidFill>
                  <a:schemeClr val="tx1"/>
                </a:solidFill>
              </a:rPr>
            </a:br>
            <a:endParaRPr lang="ru-RU" sz="31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2772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Квалификация педагога</a:t>
            </a:r>
            <a:r>
              <a:rPr lang="ru-RU" dirty="0" smtClean="0"/>
              <a:t> </a:t>
            </a:r>
            <a:r>
              <a:rPr lang="ru-RU" i="1" dirty="0" smtClean="0"/>
              <a:t>– отражает уровень профессиональной подготовки учителя и его готовность к труду в сфере образования. Квалификация учителя складывается из его профессиональных компетенций.</a:t>
            </a:r>
            <a:endParaRPr lang="ru-RU" dirty="0" smtClean="0"/>
          </a:p>
          <a:p>
            <a:r>
              <a:rPr lang="ru-RU" b="1" i="1" dirty="0" smtClean="0"/>
              <a:t> </a:t>
            </a:r>
            <a:r>
              <a:rPr lang="ru-RU" b="1" dirty="0" smtClean="0"/>
              <a:t>Профессиональная компетенция</a:t>
            </a:r>
            <a:r>
              <a:rPr lang="ru-RU" i="1" dirty="0" smtClean="0"/>
              <a:t> – способность успешно действовать на основе практического опыта, умения и знаний при решении профессиональных задач.</a:t>
            </a:r>
            <a:endParaRPr lang="ru-RU" dirty="0" smtClean="0"/>
          </a:p>
          <a:p>
            <a:r>
              <a:rPr lang="ru-RU" b="1" dirty="0" smtClean="0"/>
              <a:t>Профессиональный стандарт педагога</a:t>
            </a:r>
            <a:r>
              <a:rPr lang="ru-RU" i="1" dirty="0" smtClean="0"/>
              <a:t>: документ, включающий перечень профессиональных и личностных требований к учителю, действующий на всей территории Российской Федерации.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42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248" y="5517232"/>
            <a:ext cx="1162741" cy="134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39552" y="149732"/>
            <a:ext cx="806489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Аудит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систематический, независимый и документируемый процесс получения свидетельств аудита и их объективного оценивания в целях установления степени выполнения требований.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Внутренний аудит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аудит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осуществляемый самой организацией или другой организацией от ее имени для внутренних целей. Например, внутренний аудит может быть проведен для подтверждения результативности системы менеджмента или оценки квалификации работников, а также оценки соответствия предъявляемым к ним профессиональным требованиям.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Внешний аудит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аудит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проводимый независимой от образовательной организации стороной. Внешний аудит может быть осуществлен надзорными органами или организациями, представляющими интересы потребителей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0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289" y="5626402"/>
            <a:ext cx="1120256" cy="12917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совещание 21.04.2016\Ямбург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2490192" cy="249019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35696" y="31409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 rot="10800000" flipV="1">
            <a:off x="539552" y="4128189"/>
            <a:ext cx="6984776" cy="2339102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лен Общественного совета при Министерстве образования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науки Российской Федерации,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академик РАО, доктор педагогических наук,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заслуженный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учитель РФ, лауреат премии Правительства Российской Федерации 2014 года в области образования, общественный деятель,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1978  года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директор Центра образования № 109 города Москвы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Евгений Александрович Ямбург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0800000" flipV="1">
            <a:off x="467544" y="476672"/>
            <a:ext cx="8280920" cy="461665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Разработчики  профессионального стандарта педагога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63888" y="2060848"/>
            <a:ext cx="4870795" cy="1787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12 человек: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ведущие эксперты в области образования, директора школ, ученые.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788024" y="980728"/>
            <a:ext cx="1072449" cy="10143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788024" y="98072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1979712" y="983673"/>
            <a:ext cx="2218215" cy="47940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6578" y="5085184"/>
            <a:ext cx="1537422" cy="1772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95744" y="260648"/>
            <a:ext cx="8368743" cy="65973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Autofit/>
          </a:bodyPr>
          <a:lstStyle/>
          <a:p>
            <a:pPr lvl="0"/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</a:t>
            </a:r>
            <a:r>
              <a:rPr lang="ru-RU" sz="2000" b="1" dirty="0" smtClean="0"/>
              <a:t>Региональное дополнение к профессиональному стандарту</a:t>
            </a:r>
            <a:r>
              <a:rPr lang="ru-RU" sz="2000" dirty="0" smtClean="0"/>
              <a:t> </a:t>
            </a:r>
            <a:r>
              <a:rPr lang="ru-RU" sz="2000" i="1" dirty="0" smtClean="0"/>
              <a:t>-     документ, включающий дополнительные требования к квалификации педагога, позволяющие ему выполнять свои обязанности в реальном </a:t>
            </a:r>
            <a:r>
              <a:rPr lang="ru-RU" sz="2000" i="1" dirty="0" err="1" smtClean="0"/>
              <a:t>социокультурном</a:t>
            </a:r>
            <a:r>
              <a:rPr lang="ru-RU" sz="2000" i="1" dirty="0" smtClean="0"/>
              <a:t> контексте.</a:t>
            </a:r>
          </a:p>
          <a:p>
            <a:pPr lvl="0"/>
            <a:endParaRPr lang="ru-RU" sz="2000" b="1" i="1" dirty="0" smtClean="0"/>
          </a:p>
          <a:p>
            <a:pPr lvl="0"/>
            <a:r>
              <a:rPr lang="ru-RU" sz="2000" b="1" i="1" dirty="0" smtClean="0"/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 </a:t>
            </a:r>
            <a:r>
              <a:rPr lang="ru-RU" sz="2000" b="1" dirty="0" smtClean="0"/>
              <a:t>Внутренний стандарт образовательной организации</a:t>
            </a:r>
            <a:r>
              <a:rPr lang="ru-RU" sz="2000" dirty="0" smtClean="0"/>
              <a:t> - </a:t>
            </a:r>
            <a:r>
              <a:rPr lang="ru-RU" sz="2000" i="1" dirty="0" smtClean="0"/>
              <a:t>документ, определяющий квалификационные требования к педагогу, соответствующий реализуемым в данной организации образовательным программам.</a:t>
            </a:r>
          </a:p>
          <a:p>
            <a:pPr lvl="0"/>
            <a:endParaRPr lang="ru-RU" sz="2000" i="1" dirty="0" smtClean="0"/>
          </a:p>
          <a:p>
            <a:pPr lvl="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 </a:t>
            </a:r>
            <a:r>
              <a:rPr lang="ru-RU" sz="2000" b="1" dirty="0" smtClean="0"/>
              <a:t>Ключевые области стандарта педагога</a:t>
            </a:r>
            <a:r>
              <a:rPr lang="ru-RU" sz="2000" dirty="0" smtClean="0"/>
              <a:t> -  </a:t>
            </a:r>
            <a:r>
              <a:rPr lang="ru-RU" sz="2000" i="1" dirty="0" smtClean="0"/>
              <a:t>разделы стандарта, соответствующие структуре профессиональной деятельности педагога: обучение, воспитание и развитие ребенка.</a:t>
            </a:r>
          </a:p>
          <a:p>
            <a:pPr lvl="0"/>
            <a:endParaRPr lang="ru-RU" sz="2000" i="1" dirty="0" smtClean="0"/>
          </a:p>
          <a:p>
            <a:pPr lvl="0"/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●</a:t>
            </a:r>
            <a:r>
              <a:rPr lang="ru-RU" sz="2000" b="1" dirty="0" smtClean="0"/>
              <a:t> Профессиональная ИКТ-компетентность</a:t>
            </a:r>
            <a:r>
              <a:rPr lang="ru-RU" sz="2000" dirty="0" smtClean="0"/>
              <a:t> - </a:t>
            </a:r>
            <a:r>
              <a:rPr lang="ru-RU" sz="2000" i="1" dirty="0" smtClean="0"/>
              <a:t>квалифицированное использование общераспространенных в данной профессиональной области в развитых странах средств ИКТ при решении профессиональных задач там, где это необходимо.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6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"/>
            <a:ext cx="1115616" cy="1286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8208912" cy="604867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18 октября 2013 г. N 544н г. Москва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 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Опубликовано: 18 декабря 2013 г. в  "РГ" - Федеральный выпуск №6261 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Зарегистрирован в Минюсте РФ 6 декабря 2013 г.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Регистрационный N 30550</a:t>
            </a:r>
          </a:p>
          <a:p>
            <a:pPr>
              <a:lnSpc>
                <a:spcPct val="80000"/>
              </a:lnSpc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соответствии с пунктом 22 Правил разработки, утверждения и применения профессиональных стандартов, утвержденных постановлением Правительства Российской Федерации от 22 января 2013 г. N 23 (Собрание законодательства Российской Федерации, 2013, N 4, ст. 293), приказываю: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Утвердить прилагаемый профессиональный стандарт "Педагог (педагогическая деятельность в сфере дошкольного, начального общего, основного общего, среднего общего образования) (воспитатель, учитель)".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Установить, что профессиональный стандарт "Педагог (педагогическая деятельность в сфере дошкольного, начального общего, основного общего, среднего общего образования) (воспитатель, учитель)" применяется работодателями при формировании кадровой политики и в управлении персоналом, при организации обучения и аттестации работников, заключении трудовых договоров, разработке должностных инструкций и установлении систем оплаты труда с 1 января 2015 года.</a:t>
            </a:r>
          </a:p>
          <a:p>
            <a:pPr>
              <a:lnSpc>
                <a:spcPct val="80000"/>
              </a:lnSpc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Министр М.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Топилин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157192"/>
            <a:ext cx="1666599" cy="19217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893175" cy="60213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Цель применения</a:t>
            </a:r>
            <a:endParaRPr lang="ru-RU" sz="2400" dirty="0" smtClean="0"/>
          </a:p>
          <a:p>
            <a:pPr marL="180975" indent="-1809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Определять необходимую квалификацию педагога, которая влияет на результаты обучения, воспитания и развития ребенка.</a:t>
            </a:r>
          </a:p>
          <a:p>
            <a:pPr marL="180975" indent="-1809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Обеспечить необходимую подготовку педагога для получения высоких результатов его труда.</a:t>
            </a:r>
          </a:p>
          <a:p>
            <a:pPr marL="180975" indent="-1809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Обеспечить необходимую осведомленность педагога </a:t>
            </a:r>
            <a:br>
              <a:rPr lang="ru-RU" sz="2400" dirty="0" smtClean="0"/>
            </a:br>
            <a:r>
              <a:rPr lang="ru-RU" sz="2400" dirty="0" smtClean="0"/>
              <a:t>о предъявляемых к нему требованиях.</a:t>
            </a:r>
          </a:p>
          <a:p>
            <a:pPr marL="180975" indent="-1809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Содействовать вовлечению педагогов в решение задачи повышения качества образования.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Призван: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Преодолеть технократический подход в оценке труда педагога.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Обеспечить координированный рост свободы и ответственности педагога за результаты своего труда.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Мотивировать педагога на постоянное повышение квалификации.</a:t>
            </a:r>
            <a:endParaRPr lang="ru-RU" sz="2400" dirty="0"/>
          </a:p>
        </p:txBody>
      </p:sp>
      <p:pic>
        <p:nvPicPr>
          <p:cNvPr id="3077" name="Picture 5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6629" y="5627204"/>
            <a:ext cx="1067371" cy="1230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857232"/>
          <a:ext cx="847251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29058" y="2928934"/>
            <a:ext cx="14237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ПСП</a:t>
            </a:r>
          </a:p>
        </p:txBody>
      </p:sp>
      <p:pic>
        <p:nvPicPr>
          <p:cNvPr id="8194" name="Picture 2" descr="F:\совещание 21.04.2016\АНИМАШКИ\41a86c13996d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0013" y="5104300"/>
            <a:ext cx="1663675" cy="1645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1" y="1071563"/>
          <a:ext cx="8640960" cy="604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467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Специальности: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перспективе: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Планируется: </a:t>
                      </a:r>
                    </a:p>
                  </a:txBody>
                  <a:tcPr/>
                </a:tc>
              </a:tr>
              <a:tr h="4675941">
                <a:tc>
                  <a:txBody>
                    <a:bodyPr/>
                    <a:lstStyle/>
                    <a:p>
                      <a:pPr eaLnBrk="1" hangingPunct="1"/>
                      <a:r>
                        <a:rPr lang="ru-RU" sz="2400" dirty="0" smtClean="0"/>
                        <a:t>педагог дошкольного образования (воспитатель), </a:t>
                      </a:r>
                    </a:p>
                    <a:p>
                      <a:pPr eaLnBrk="1" hangingPunct="1"/>
                      <a:r>
                        <a:rPr lang="ru-RU" sz="2400" dirty="0" smtClean="0"/>
                        <a:t>педагог начальной школы, </a:t>
                      </a:r>
                    </a:p>
                    <a:p>
                      <a:pPr eaLnBrk="1" hangingPunct="1"/>
                      <a:r>
                        <a:rPr lang="ru-RU" sz="2400" dirty="0" smtClean="0"/>
                        <a:t>педагог основной школы,</a:t>
                      </a:r>
                    </a:p>
                    <a:p>
                      <a:pPr eaLnBrk="1" hangingPunct="1"/>
                      <a:r>
                        <a:rPr lang="ru-RU" sz="2400" dirty="0" smtClean="0"/>
                        <a:t>педагог старшей школы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ru-RU" sz="2400" dirty="0" smtClean="0"/>
                        <a:t>педагог дополнительного образования,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педагог системы профессионального образования. </a:t>
                      </a:r>
                    </a:p>
                    <a:p>
                      <a:pPr eaLnBrk="1" hangingPunct="1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ru-RU" sz="2400" dirty="0" smtClean="0"/>
                        <a:t>педагог-психолог, </a:t>
                      </a:r>
                    </a:p>
                    <a:p>
                      <a:pPr eaLnBrk="1" hangingPunct="1"/>
                      <a:r>
                        <a:rPr lang="ru-RU" sz="2400" dirty="0" smtClean="0"/>
                        <a:t>специальный педагог (дефектолог) в дошкольном учреждении общего типа и массовой школе,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тьютор</a:t>
                      </a:r>
                      <a:r>
                        <a:rPr lang="ru-RU" sz="2400" dirty="0" smtClean="0"/>
                        <a:t>, оказывающий индивидуальную поддержку и сопровождение ребенка-инвалида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F:\совещание 21.04.2016\АНИМАШКИ\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638675"/>
            <a:ext cx="2057400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836613"/>
            <a:ext cx="8713788" cy="576103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Педагог – ключевая фигура реформирования образования.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«В деле обучения и воспитания, во всем школьном деле </a:t>
            </a:r>
          </a:p>
          <a:p>
            <a:pPr indent="728663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ничего нельзя улучшить, минуя голову учителя» 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(К.Д. Ушинский).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u="sng" dirty="0" smtClean="0"/>
              <a:t>Главное профессиональное качество: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	постоянно демонстрировать ученикам - умение учиться.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Характеристики деятельности профессионала-педагога: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готовность к переменам,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мобильность,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способность к нестандартным трудовым действиям,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ответственность и самостоятельность в принятии решений.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Умение работать в команде</a:t>
            </a:r>
            <a:endParaRPr lang="ru-RU" sz="2400" dirty="0"/>
          </a:p>
        </p:txBody>
      </p:sp>
      <p:pic>
        <p:nvPicPr>
          <p:cNvPr id="13315" name="Picture 3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365104"/>
            <a:ext cx="1226973" cy="1414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Профессиональный стандарт педагога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857232"/>
          <a:ext cx="847251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347864" y="2708920"/>
            <a:ext cx="25202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     Новые компетенции</a:t>
            </a:r>
          </a:p>
        </p:txBody>
      </p:sp>
      <p:pic>
        <p:nvPicPr>
          <p:cNvPr id="14338" name="Picture 2" descr="F:\совещание 21.04.2016\АНИМАШКИ\imag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96336" y="5494213"/>
            <a:ext cx="1182703" cy="13637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584</TotalTime>
  <Words>2262</Words>
  <Application>Microsoft Office PowerPoint</Application>
  <PresentationFormat>Экран (4:3)</PresentationFormat>
  <Paragraphs>254</Paragraphs>
  <Slides>30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Профессиональный стандарт педагога</vt:lpstr>
      <vt:lpstr>В мае 2012 года президент РФ Владимир Путин поручил разработать профессиональные стандарты для учителей русского языка и математики.  </vt:lpstr>
      <vt:lpstr>Слайд 3</vt:lpstr>
      <vt:lpstr>Слайд 4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Характеристика стандарта 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      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Профессиональный стандарт педагога</vt:lpstr>
      <vt:lpstr>Основные мероприятия</vt:lpstr>
      <vt:lpstr>Основные мероприятия</vt:lpstr>
      <vt:lpstr>Слайд 23</vt:lpstr>
      <vt:lpstr>Слайд 24</vt:lpstr>
      <vt:lpstr>           Сравнительная  характеристика «Профессионального стандарта  учителя» Англии и России. </vt:lpstr>
      <vt:lpstr>         В требованиях к учителю  в Англии  всего восемь пунктов.  </vt:lpstr>
      <vt:lpstr>ЖЕЛАЮ УСПЕХОВ!</vt:lpstr>
      <vt:lpstr>        Термины и определения применительно к педагогу </vt:lpstr>
      <vt:lpstr>Слайд 29</vt:lpstr>
      <vt:lpstr>Слайд 30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Home</dc:creator>
  <cp:lastModifiedBy>Home</cp:lastModifiedBy>
  <cp:revision>51</cp:revision>
  <dcterms:created xsi:type="dcterms:W3CDTF">2015-12-03T01:14:01Z</dcterms:created>
  <dcterms:modified xsi:type="dcterms:W3CDTF">2016-04-23T03:33:06Z</dcterms:modified>
</cp:coreProperties>
</file>